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6"/>
  </p:notesMasterIdLst>
  <p:handoutMasterIdLst>
    <p:handoutMasterId r:id="rId27"/>
  </p:handoutMasterIdLst>
  <p:sldIdLst>
    <p:sldId id="336" r:id="rId5"/>
    <p:sldId id="330" r:id="rId6"/>
    <p:sldId id="332" r:id="rId7"/>
    <p:sldId id="337" r:id="rId8"/>
    <p:sldId id="340" r:id="rId9"/>
    <p:sldId id="339" r:id="rId10"/>
    <p:sldId id="341" r:id="rId11"/>
    <p:sldId id="348" r:id="rId12"/>
    <p:sldId id="334" r:id="rId13"/>
    <p:sldId id="342" r:id="rId14"/>
    <p:sldId id="343" r:id="rId15"/>
    <p:sldId id="344" r:id="rId16"/>
    <p:sldId id="345" r:id="rId17"/>
    <p:sldId id="346" r:id="rId18"/>
    <p:sldId id="347" r:id="rId19"/>
    <p:sldId id="335" r:id="rId20"/>
    <p:sldId id="350" r:id="rId21"/>
    <p:sldId id="351" r:id="rId22"/>
    <p:sldId id="352" r:id="rId23"/>
    <p:sldId id="353" r:id="rId24"/>
    <p:sldId id="274" r:id="rId2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F1590AA-02B3-4ADE-F57B-86D5AB206163}" name="Jarrod Renfro" initials="JR" userId="Jarrod Renfro"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948CB"/>
    <a:srgbClr val="0B49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89"/>
    <p:restoredTop sz="85169"/>
  </p:normalViewPr>
  <p:slideViewPr>
    <p:cSldViewPr snapToGrid="0" snapToObjects="1">
      <p:cViewPr varScale="1">
        <p:scale>
          <a:sx n="136" d="100"/>
          <a:sy n="136" d="100"/>
        </p:scale>
        <p:origin x="2076" y="126"/>
      </p:cViewPr>
      <p:guideLst>
        <p:guide orient="horz" pos="218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418124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Compared to the previous recommender system using user profiles, we see a significant drop in the number of courses recommended.</a:t>
            </a:r>
          </a:p>
          <a:p>
            <a:r>
              <a:rPr lang="en-US" dirty="0"/>
              <a:t>For higher threshold values, we can even see that very few courses from the complete collection of courses are being recommended across all 33,000+ users.</a:t>
            </a:r>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630255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 we begin with the list of all User Profile Vectors and perform PCA to reduce the dimensionality as much as possible (we try to keep a certain significant percentage of the explained variance with the resulting features).</a:t>
            </a:r>
          </a:p>
          <a:p>
            <a:r>
              <a:rPr lang="en-US" dirty="0"/>
              <a:t>With the reduced feature vectors for each user, we perform K-means clustering to group the users into clusters of similar users.</a:t>
            </a:r>
          </a:p>
          <a:p>
            <a:r>
              <a:rPr lang="en-US" dirty="0"/>
              <a:t>These new clusters can be used to find users with similar course enrollments, and use the enrolled courses within the entire cluster as a pool for recommending them to other users within the cluster.</a:t>
            </a:r>
          </a:p>
          <a:p>
            <a:endParaRPr lang="en-US" dirty="0"/>
          </a:p>
          <a:p>
            <a:r>
              <a:rPr lang="en-US" dirty="0"/>
              <a:t>For each user, we determine the cluster they’re in, then fetch all the enrolled courses within that cluster, as well as the count for each time each course appears.</a:t>
            </a:r>
          </a:p>
          <a:p>
            <a:r>
              <a:rPr lang="en-US" dirty="0"/>
              <a:t>We can subtract the larger list from the smaller to determine the courses the user in question is not yet enrolled in (unseen courses), but that the other users in their cluster are enrolled in.</a:t>
            </a:r>
          </a:p>
          <a:p>
            <a:endParaRPr lang="en-US" dirty="0"/>
          </a:p>
          <a:p>
            <a:r>
              <a:rPr lang="en-US" dirty="0"/>
              <a:t>We decide on an enrollment count threshold to identify “popular” courses within the cluster, and then </a:t>
            </a:r>
            <a:r>
              <a:rPr lang="en-US"/>
              <a:t>recommend those to the user.</a:t>
            </a: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169315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begin with a user-item interaction matrix, which contains interaction scores or ratings for each course that users have engaged with, where higher scores indicate stronger engagement or preference.</a:t>
            </a:r>
          </a:p>
          <a:p>
            <a:r>
              <a:rPr lang="en-US" dirty="0"/>
              <a:t>For each user, we calculate their similarity with all other users using a similarity metric (e.g., cosine similarity, Pearson correlation), producing a similarity vector between the target user and all others.</a:t>
            </a:r>
          </a:p>
          <a:p>
            <a:r>
              <a:rPr lang="en-US" dirty="0"/>
              <a:t>The KNN algorithm identifies the </a:t>
            </a:r>
            <a:r>
              <a:rPr lang="en-US" i="1" dirty="0"/>
              <a:t>k</a:t>
            </a:r>
            <a:r>
              <a:rPr lang="en-US" dirty="0"/>
              <a:t> most similar users to the target user based on these similarity scores. Using these k-nearest users, we predict interaction ratings for any courses that the target user hasn’t interacted with yet. These predictions are generated by weighting each neighbor’s ratings by their similarity score relative to the target user.</a:t>
            </a:r>
          </a:p>
          <a:p>
            <a:r>
              <a:rPr lang="en-US" dirty="0"/>
              <a:t>Finally, we can set a minimum rating threshold, filtering out any courses whose predicted ratings don’t meet or exceed this threshold. The remaining courses, which exceed the threshold, are then recommended to the user.</a:t>
            </a:r>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045603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usual, we begin with our user-item interaction matrix, which contains known rankings/preferences for every user and every course.</a:t>
            </a:r>
          </a:p>
          <a:p>
            <a:r>
              <a:rPr lang="en-US" dirty="0"/>
              <a:t>We apply non-negative matrix factorization to our matrix, and obtain two matrices containing our original users, our original items, and some latent features identified by the algorithm. These latent features encode relationships within our original matrix, and can be used to approximate the original user-item matrix.</a:t>
            </a:r>
          </a:p>
          <a:p>
            <a:r>
              <a:rPr lang="en-US" dirty="0"/>
              <a:t>This approximation is useful, because it tends to replace missing/zero entries with values based on the latent features, providing us with what is essentially an educated “guess” as to what those missing interaction values may be.</a:t>
            </a:r>
          </a:p>
          <a:p>
            <a:r>
              <a:rPr lang="en-US" dirty="0"/>
              <a:t>From this approximate reconstruction, we can then determine which (originally unseen) courses are likely to have a high interaction level, and thus courses we can recommend to the user.</a:t>
            </a:r>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329277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user-item interaction matrix, we can one-hot encode the users and courses into vectors which identify uniquely each user and item.</a:t>
            </a:r>
          </a:p>
          <a:p>
            <a:r>
              <a:rPr lang="en-US" dirty="0"/>
              <a:t>With these one-hot encoded vectors, we pass them each through embedding layers, reducing the dimensionality of each into a latent feature space.</a:t>
            </a:r>
          </a:p>
          <a:p>
            <a:r>
              <a:rPr lang="en-US" dirty="0"/>
              <a:t>Once we have the embedded vectors for the user and item in question, we can simply take the dot product between them, pass the result through our activation function, and ultimately produce a rating estimation between a course and a user.</a:t>
            </a:r>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8802112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bar chart showcases the collaborative models described in the 3 previous slides.</a:t>
            </a:r>
          </a:p>
          <a:p>
            <a:r>
              <a:rPr lang="en-US" dirty="0"/>
              <a:t>“Random” refers to randomly guessing the user’s rating.</a:t>
            </a:r>
          </a:p>
          <a:p>
            <a:r>
              <a:rPr lang="en-US" dirty="0"/>
              <a:t>As we can see, the KNN and NMF models only performed marginally better than randomly guessing, while the neural network embedding model had much better performance.</a:t>
            </a:r>
          </a:p>
          <a:p>
            <a:r>
              <a:rPr lang="en-US" dirty="0"/>
              <a:t>The KNN and NMF models could likely be improved through more thorough feature engineering.</a:t>
            </a:r>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589774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these bullet points, summarize the stats shown for each model (avg recommendations per user, distribution of courses recommended, etc.)</a:t>
            </a:r>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1294045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bar chart shows the total counts of each genre across all courses within the database used for developing the recommender systems.</a:t>
            </a:r>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352480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t>
            </a:r>
            <a:r>
              <a:rPr lang="en-US" dirty="0" err="1"/>
              <a:t>historgram</a:t>
            </a:r>
            <a:r>
              <a:rPr lang="en-US" dirty="0"/>
              <a:t> shows the number of users that are enrolled in various quantities of courses. </a:t>
            </a:r>
          </a:p>
          <a:p>
            <a:r>
              <a:rPr lang="en-US" dirty="0"/>
              <a:t>For example, we can see that around 8200 users are enrolled in just one course, while fewer than 1000 are enrolled in 12 courses.</a:t>
            </a:r>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216427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table above contains the top 20 most popular courses in the dataset in descending order.</a:t>
            </a:r>
          </a:p>
          <a:p>
            <a:r>
              <a:rPr lang="en-US" dirty="0"/>
              <a:t>We can see topics related to data science and big data are by far the most popular.</a:t>
            </a:r>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079081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word cloud illustrates the relative popularities of various course genres.</a:t>
            </a:r>
          </a:p>
          <a:p>
            <a:r>
              <a:rPr lang="en-US" dirty="0"/>
              <a:t>Courses related to data science and python are largest, because they are among the most popular</a:t>
            </a:r>
          </a:p>
          <a:p>
            <a:r>
              <a:rPr lang="en-US" dirty="0"/>
              <a:t>While smaller words (e.g. excel and </a:t>
            </a:r>
            <a:r>
              <a:rPr lang="en-US" dirty="0" err="1"/>
              <a:t>css</a:t>
            </a:r>
            <a:r>
              <a:rPr lang="en-US" dirty="0"/>
              <a:t>) are considered less popular.</a:t>
            </a:r>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326132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Beginning with the User Profile Vector, it is a collection of values representing interaction level with different course topics.</a:t>
            </a:r>
          </a:p>
          <a:p>
            <a:r>
              <a:rPr lang="en-US" dirty="0"/>
              <a:t>The user profile vector is dotted (mixed) with all course genre vectors for courses the user has not taken. </a:t>
            </a:r>
          </a:p>
          <a:p>
            <a:r>
              <a:rPr lang="en-US" dirty="0"/>
              <a:t>The course genre vector is similar to the user profile vector, but it represents the inclusion and exclusion of different topics in each course.</a:t>
            </a:r>
          </a:p>
          <a:p>
            <a:r>
              <a:rPr lang="en-US" dirty="0"/>
              <a:t>The dot product gives us a score for each course, and if those scores exceed the threshold value (specified by us), then that course is added to the final recommendations list.</a:t>
            </a:r>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6256932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Collect the data required for these two plots for 3-5 different score thresholds  (e.g. range from 6-12, incremented by 2)</a:t>
            </a:r>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127481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generating recommendations, we take the courses genre vectors for every course in the system and create a course similarity matrix.</a:t>
            </a:r>
          </a:p>
          <a:p>
            <a:r>
              <a:rPr lang="en-US" dirty="0"/>
              <a:t>This Matrix can be created using a variety of similarity metrics (cosine, </a:t>
            </a:r>
            <a:r>
              <a:rPr lang="en-US" dirty="0" err="1"/>
              <a:t>jaccard</a:t>
            </a:r>
            <a:r>
              <a:rPr lang="en-US" dirty="0"/>
              <a:t>, etc.).</a:t>
            </a:r>
          </a:p>
          <a:p>
            <a:endParaRPr lang="en-US" dirty="0"/>
          </a:p>
          <a:p>
            <a:r>
              <a:rPr lang="en-US" dirty="0"/>
              <a:t>The list of courses each user has interacted with is (or is enrolled in) is taken alongside the list of all courses the user has NOT interacted with.</a:t>
            </a:r>
          </a:p>
          <a:p>
            <a:r>
              <a:rPr lang="en-US" dirty="0"/>
              <a:t>Using the course IDs for each, we can find the precalculated course similarity value within the matrix.</a:t>
            </a:r>
          </a:p>
          <a:p>
            <a:r>
              <a:rPr lang="en-US" dirty="0"/>
              <a:t>If that value is at least the predefined similarity threshold value, we can add the unenrolled course to the recommendation list.</a:t>
            </a:r>
          </a:p>
          <a:p>
            <a:r>
              <a:rPr lang="en-US" dirty="0"/>
              <a:t>Once all the unenrolled courses have been measured against the user’s enrolled courses, we have a complete recommended courses list available for the user.</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851681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BCBB462-34C3-D144-9620-F611A0964A6F}"/>
              </a:ext>
            </a:extLst>
          </p:cNvPr>
          <p:cNvGrpSpPr/>
          <p:nvPr/>
        </p:nvGrpSpPr>
        <p:grpSpPr>
          <a:xfrm>
            <a:off x="5871412" y="3820167"/>
            <a:ext cx="6118575" cy="2838753"/>
            <a:chOff x="5136802" y="3703860"/>
            <a:chExt cx="6118575" cy="2838753"/>
          </a:xfrm>
        </p:grpSpPr>
        <p:pic>
          <p:nvPicPr>
            <p:cNvPr id="4" name="Picture 3">
              <a:extLst>
                <a:ext uri="{FF2B5EF4-FFF2-40B4-BE49-F238E27FC236}">
                  <a16:creationId xmlns:a16="http://schemas.microsoft.com/office/drawing/2014/main" id="{522F046B-F6EE-4E47-8C57-F6A6A097D297}"/>
                </a:ext>
              </a:extLst>
            </p:cNvPr>
            <p:cNvPicPr>
              <a:picLocks noChangeAspect="1"/>
            </p:cNvPicPr>
            <p:nvPr/>
          </p:nvPicPr>
          <p:blipFill>
            <a:blip r:embed="rId3"/>
            <a:stretch>
              <a:fillRect/>
            </a:stretch>
          </p:blipFill>
          <p:spPr>
            <a:xfrm>
              <a:off x="5136802" y="3703860"/>
              <a:ext cx="4612478" cy="2838753"/>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8" name="Straight Arrow Connector 7">
              <a:extLst>
                <a:ext uri="{FF2B5EF4-FFF2-40B4-BE49-F238E27FC236}">
                  <a16:creationId xmlns:a16="http://schemas.microsoft.com/office/drawing/2014/main" id="{284E1D9B-0FCE-1D41-A7A6-A153308B8FAB}"/>
                </a:ext>
              </a:extLst>
            </p:cNvPr>
            <p:cNvCxnSpPr>
              <a:cxnSpLocks/>
            </p:cNvCxnSpPr>
            <p:nvPr/>
          </p:nvCxnSpPr>
          <p:spPr>
            <a:xfrm>
              <a:off x="9872146" y="5166220"/>
              <a:ext cx="885808" cy="0"/>
            </a:xfrm>
            <a:prstGeom prst="straightConnector1">
              <a:avLst/>
            </a:prstGeom>
            <a:ln w="19050">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B6D164AC-71BC-794A-89DA-C74C9525C31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757954" y="4527982"/>
              <a:ext cx="497423" cy="514575"/>
            </a:xfrm>
            <a:prstGeom prst="rect">
              <a:avLst/>
            </a:prstGeom>
          </p:spPr>
        </p:pic>
      </p:grpSp>
      <p:sp>
        <p:nvSpPr>
          <p:cNvPr id="2" name="TextBox 1">
            <a:extLst>
              <a:ext uri="{FF2B5EF4-FFF2-40B4-BE49-F238E27FC236}">
                <a16:creationId xmlns:a16="http://schemas.microsoft.com/office/drawing/2014/main" id="{0B08AF69-4D62-3045-9FEF-6800D771C946}"/>
              </a:ext>
            </a:extLst>
          </p:cNvPr>
          <p:cNvSpPr txBox="1"/>
          <p:nvPr/>
        </p:nvSpPr>
        <p:spPr>
          <a:xfrm>
            <a:off x="1251284" y="2767280"/>
            <a:ext cx="10241280" cy="1323439"/>
          </a:xfrm>
          <a:prstGeom prst="rect">
            <a:avLst/>
          </a:prstGeom>
          <a:solidFill>
            <a:schemeClr val="bg1">
              <a:alpha val="86117"/>
            </a:schemeClr>
          </a:solidFill>
        </p:spPr>
        <p:txBody>
          <a:bodyPr wrap="square" rtlCol="0">
            <a:spAutoFit/>
          </a:bodyPr>
          <a:lstStyle/>
          <a:p>
            <a:r>
              <a:rPr lang="en-US" sz="4000" dirty="0">
                <a:latin typeface="Abadi" panose="020B0604020104020204" pitchFamily="34" charset="0"/>
              </a:rPr>
              <a:t>Building a Personalized Online Course Recommender System with Machine Learning</a:t>
            </a:r>
          </a:p>
        </p:txBody>
      </p:sp>
      <p:sp>
        <p:nvSpPr>
          <p:cNvPr id="3" name="TextBox 2">
            <a:extLst>
              <a:ext uri="{FF2B5EF4-FFF2-40B4-BE49-F238E27FC236}">
                <a16:creationId xmlns:a16="http://schemas.microsoft.com/office/drawing/2014/main" id="{68217B24-331B-5040-859E-22982B3A88DA}"/>
              </a:ext>
            </a:extLst>
          </p:cNvPr>
          <p:cNvSpPr txBox="1"/>
          <p:nvPr/>
        </p:nvSpPr>
        <p:spPr>
          <a:xfrm>
            <a:off x="1251284" y="4166431"/>
            <a:ext cx="2514600" cy="830997"/>
          </a:xfrm>
          <a:prstGeom prst="rect">
            <a:avLst/>
          </a:prstGeom>
          <a:noFill/>
        </p:spPr>
        <p:txBody>
          <a:bodyPr wrap="square" lIns="91440" tIns="45720" rIns="91440" bIns="45720" rtlCol="0" anchor="t">
            <a:spAutoFit/>
          </a:bodyPr>
          <a:lstStyle/>
          <a:p>
            <a:r>
              <a:rPr lang="en-US" sz="2400" dirty="0">
                <a:latin typeface="Abadi"/>
                <a:ea typeface="SF Pro" pitchFamily="2" charset="0"/>
                <a:cs typeface="SF Pro" pitchFamily="2" charset="0"/>
              </a:rPr>
              <a:t>Kameron Scott</a:t>
            </a:r>
          </a:p>
          <a:p>
            <a:r>
              <a:rPr lang="en-US" sz="2400" dirty="0">
                <a:latin typeface="Abadi" panose="020B0604020104020204" pitchFamily="34" charset="0"/>
                <a:ea typeface="SF Pro" pitchFamily="2" charset="0"/>
                <a:cs typeface="SF Pro" pitchFamily="2" charset="0"/>
              </a:rPr>
              <a:t>Oct. 15, 2024</a:t>
            </a:r>
          </a:p>
        </p:txBody>
      </p:sp>
      <p:cxnSp>
        <p:nvCxnSpPr>
          <p:cNvPr id="9" name="Straight Arrow Connector 8">
            <a:extLst>
              <a:ext uri="{FF2B5EF4-FFF2-40B4-BE49-F238E27FC236}">
                <a16:creationId xmlns:a16="http://schemas.microsoft.com/office/drawing/2014/main" id="{786D5268-B673-A742-9436-8948B1C5875A}"/>
              </a:ext>
            </a:extLst>
          </p:cNvPr>
          <p:cNvCxnSpPr>
            <a:cxnSpLocks/>
          </p:cNvCxnSpPr>
          <p:nvPr/>
        </p:nvCxnSpPr>
        <p:spPr>
          <a:xfrm>
            <a:off x="10606756" y="5517217"/>
            <a:ext cx="885808" cy="0"/>
          </a:xfrm>
          <a:prstGeom prst="straightConnector1">
            <a:avLst/>
          </a:prstGeom>
          <a:ln w="19050">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622C788-5750-B448-9946-A3353F7249B8}"/>
              </a:ext>
            </a:extLst>
          </p:cNvPr>
          <p:cNvCxnSpPr>
            <a:cxnSpLocks/>
          </p:cNvCxnSpPr>
          <p:nvPr/>
        </p:nvCxnSpPr>
        <p:spPr>
          <a:xfrm>
            <a:off x="10606756" y="5035201"/>
            <a:ext cx="885808" cy="0"/>
          </a:xfrm>
          <a:prstGeom prst="straightConnector1">
            <a:avLst/>
          </a:prstGeom>
          <a:ln w="19050">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pic>
        <p:nvPicPr>
          <p:cNvPr id="13" name="Graphic 12">
            <a:extLst>
              <a:ext uri="{FF2B5EF4-FFF2-40B4-BE49-F238E27FC236}">
                <a16:creationId xmlns:a16="http://schemas.microsoft.com/office/drawing/2014/main" id="{0B8BB15B-3863-C146-97D8-D3D09F989A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492564" y="5406189"/>
            <a:ext cx="497423" cy="514575"/>
          </a:xfrm>
          <a:prstGeom prst="rect">
            <a:avLst/>
          </a:prstGeom>
        </p:spPr>
      </p:pic>
    </p:spTree>
    <p:extLst>
      <p:ext uri="{BB962C8B-B14F-4D97-AF65-F5344CB8AC3E}">
        <p14:creationId xmlns:p14="http://schemas.microsoft.com/office/powerpoint/2010/main" val="2559186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content-based recommender system using user profile and course genres</a:t>
            </a:r>
          </a:p>
        </p:txBody>
      </p:sp>
      <p:cxnSp>
        <p:nvCxnSpPr>
          <p:cNvPr id="5" name="Straight Arrow Connector 4">
            <a:extLst>
              <a:ext uri="{FF2B5EF4-FFF2-40B4-BE49-F238E27FC236}">
                <a16:creationId xmlns:a16="http://schemas.microsoft.com/office/drawing/2014/main" id="{3BD5024D-F637-E049-86BB-470819C786C7}"/>
              </a:ext>
            </a:extLst>
          </p:cNvPr>
          <p:cNvCxnSpPr>
            <a:cxnSpLocks/>
          </p:cNvCxnSpPr>
          <p:nvPr/>
        </p:nvCxnSpPr>
        <p:spPr>
          <a:xfrm>
            <a:off x="1989979" y="3793932"/>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ACE873DD-5A17-E74A-A176-37DC05AB7D67}"/>
              </a:ext>
            </a:extLst>
          </p:cNvPr>
          <p:cNvSpPr/>
          <p:nvPr/>
        </p:nvSpPr>
        <p:spPr>
          <a:xfrm>
            <a:off x="3805688" y="2544296"/>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1  Genre Vector</a:t>
            </a:r>
          </a:p>
        </p:txBody>
      </p:sp>
      <p:sp>
        <p:nvSpPr>
          <p:cNvPr id="9" name="Rounded Rectangle 8">
            <a:extLst>
              <a:ext uri="{FF2B5EF4-FFF2-40B4-BE49-F238E27FC236}">
                <a16:creationId xmlns:a16="http://schemas.microsoft.com/office/drawing/2014/main" id="{B10ED2F6-D532-7142-97BA-904FB755E4F3}"/>
              </a:ext>
            </a:extLst>
          </p:cNvPr>
          <p:cNvSpPr/>
          <p:nvPr/>
        </p:nvSpPr>
        <p:spPr>
          <a:xfrm>
            <a:off x="344059" y="3519612"/>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Profile Vector</a:t>
            </a:r>
          </a:p>
        </p:txBody>
      </p:sp>
      <p:sp>
        <p:nvSpPr>
          <p:cNvPr id="10" name="Rectangle 9">
            <a:extLst>
              <a:ext uri="{FF2B5EF4-FFF2-40B4-BE49-F238E27FC236}">
                <a16:creationId xmlns:a16="http://schemas.microsoft.com/office/drawing/2014/main" id="{BC66C45B-081E-7045-A932-30AF89330AF5}"/>
              </a:ext>
            </a:extLst>
          </p:cNvPr>
          <p:cNvSpPr/>
          <p:nvPr/>
        </p:nvSpPr>
        <p:spPr>
          <a:xfrm>
            <a:off x="2409170" y="3447046"/>
            <a:ext cx="975108"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Dot Product</a:t>
            </a:r>
          </a:p>
        </p:txBody>
      </p:sp>
      <p:cxnSp>
        <p:nvCxnSpPr>
          <p:cNvPr id="12" name="Straight Arrow Connector 11">
            <a:extLst>
              <a:ext uri="{FF2B5EF4-FFF2-40B4-BE49-F238E27FC236}">
                <a16:creationId xmlns:a16="http://schemas.microsoft.com/office/drawing/2014/main" id="{C1A4056F-CC3B-0F4C-9145-808F40D57DA0}"/>
              </a:ext>
            </a:extLst>
          </p:cNvPr>
          <p:cNvCxnSpPr>
            <a:cxnSpLocks/>
          </p:cNvCxnSpPr>
          <p:nvPr/>
        </p:nvCxnSpPr>
        <p:spPr>
          <a:xfrm>
            <a:off x="2901162" y="2811416"/>
            <a:ext cx="902307"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7065D5E-FB7B-B946-BDC3-DFBD3A4E0C15}"/>
              </a:ext>
            </a:extLst>
          </p:cNvPr>
          <p:cNvCxnSpPr>
            <a:cxnSpLocks/>
          </p:cNvCxnSpPr>
          <p:nvPr/>
        </p:nvCxnSpPr>
        <p:spPr>
          <a:xfrm>
            <a:off x="5451608" y="2811416"/>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6B7ACCDB-22AE-FF45-AD32-20FC32228338}"/>
              </a:ext>
            </a:extLst>
          </p:cNvPr>
          <p:cNvSpPr/>
          <p:nvPr/>
        </p:nvSpPr>
        <p:spPr>
          <a:xfrm>
            <a:off x="5870799" y="2544296"/>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1 score</a:t>
            </a:r>
          </a:p>
        </p:txBody>
      </p:sp>
      <p:cxnSp>
        <p:nvCxnSpPr>
          <p:cNvPr id="2" name="Straight Arrow Connector 1">
            <a:extLst>
              <a:ext uri="{FF2B5EF4-FFF2-40B4-BE49-F238E27FC236}">
                <a16:creationId xmlns:a16="http://schemas.microsoft.com/office/drawing/2014/main" id="{DD31F5D0-95B1-86AD-E546-4C9BBD74836E}"/>
              </a:ext>
            </a:extLst>
          </p:cNvPr>
          <p:cNvCxnSpPr>
            <a:cxnSpLocks/>
          </p:cNvCxnSpPr>
          <p:nvPr/>
        </p:nvCxnSpPr>
        <p:spPr>
          <a:xfrm>
            <a:off x="3384278" y="3781585"/>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90105E0-880F-6E16-FBF4-FFD935A8E13A}"/>
              </a:ext>
            </a:extLst>
          </p:cNvPr>
          <p:cNvCxnSpPr>
            <a:stCxn id="10" idx="0"/>
          </p:cNvCxnSpPr>
          <p:nvPr/>
        </p:nvCxnSpPr>
        <p:spPr>
          <a:xfrm flipV="1">
            <a:off x="2896724" y="2811416"/>
            <a:ext cx="2219" cy="63563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E593309A-5A4B-4E0C-5AC5-9A4F98ABB190}"/>
              </a:ext>
            </a:extLst>
          </p:cNvPr>
          <p:cNvCxnSpPr/>
          <p:nvPr/>
        </p:nvCxnSpPr>
        <p:spPr>
          <a:xfrm flipV="1">
            <a:off x="2898943" y="4134539"/>
            <a:ext cx="2219" cy="63563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7BDD183B-84C3-9617-ECAA-0FC7CB86EDA6}"/>
              </a:ext>
            </a:extLst>
          </p:cNvPr>
          <p:cNvCxnSpPr>
            <a:cxnSpLocks/>
          </p:cNvCxnSpPr>
          <p:nvPr/>
        </p:nvCxnSpPr>
        <p:spPr>
          <a:xfrm>
            <a:off x="2896724" y="4757822"/>
            <a:ext cx="902307"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1C7997F-8611-ACAB-9B44-308B3333D67C}"/>
              </a:ext>
            </a:extLst>
          </p:cNvPr>
          <p:cNvCxnSpPr>
            <a:cxnSpLocks/>
          </p:cNvCxnSpPr>
          <p:nvPr/>
        </p:nvCxnSpPr>
        <p:spPr>
          <a:xfrm>
            <a:off x="2896724" y="4757822"/>
            <a:ext cx="0" cy="131547"/>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1B2EAA27-FCBA-679E-C205-F2135F9D81C8}"/>
              </a:ext>
            </a:extLst>
          </p:cNvPr>
          <p:cNvCxnSpPr>
            <a:cxnSpLocks/>
          </p:cNvCxnSpPr>
          <p:nvPr/>
        </p:nvCxnSpPr>
        <p:spPr>
          <a:xfrm>
            <a:off x="2896724" y="4975995"/>
            <a:ext cx="0" cy="131547"/>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E1D3DA51-1715-1C8B-E3CD-7491730C2180}"/>
              </a:ext>
            </a:extLst>
          </p:cNvPr>
          <p:cNvCxnSpPr>
            <a:cxnSpLocks/>
          </p:cNvCxnSpPr>
          <p:nvPr/>
        </p:nvCxnSpPr>
        <p:spPr>
          <a:xfrm>
            <a:off x="2896724" y="5191576"/>
            <a:ext cx="0" cy="131547"/>
          </a:xfrm>
          <a:prstGeom prst="line">
            <a:avLst/>
          </a:prstGeom>
        </p:spPr>
        <p:style>
          <a:lnRef idx="2">
            <a:schemeClr val="dk1"/>
          </a:lnRef>
          <a:fillRef idx="0">
            <a:schemeClr val="dk1"/>
          </a:fillRef>
          <a:effectRef idx="1">
            <a:schemeClr val="dk1"/>
          </a:effectRef>
          <a:fontRef idx="minor">
            <a:schemeClr val="tx1"/>
          </a:fontRef>
        </p:style>
      </p:cxnSp>
      <p:sp>
        <p:nvSpPr>
          <p:cNvPr id="28" name="Rounded Rectangle 2">
            <a:extLst>
              <a:ext uri="{FF2B5EF4-FFF2-40B4-BE49-F238E27FC236}">
                <a16:creationId xmlns:a16="http://schemas.microsoft.com/office/drawing/2014/main" id="{C51B1FB0-82FD-EDDD-375F-7A0CCF9B6957}"/>
              </a:ext>
            </a:extLst>
          </p:cNvPr>
          <p:cNvSpPr/>
          <p:nvPr/>
        </p:nvSpPr>
        <p:spPr>
          <a:xfrm>
            <a:off x="3799031" y="3509610"/>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2 Genre Vector</a:t>
            </a:r>
          </a:p>
        </p:txBody>
      </p:sp>
      <p:sp>
        <p:nvSpPr>
          <p:cNvPr id="29" name="Rounded Rectangle 2">
            <a:extLst>
              <a:ext uri="{FF2B5EF4-FFF2-40B4-BE49-F238E27FC236}">
                <a16:creationId xmlns:a16="http://schemas.microsoft.com/office/drawing/2014/main" id="{B33AA43D-3482-697E-57E1-CB05D6CB2F9B}"/>
              </a:ext>
            </a:extLst>
          </p:cNvPr>
          <p:cNvSpPr/>
          <p:nvPr/>
        </p:nvSpPr>
        <p:spPr>
          <a:xfrm>
            <a:off x="3803469" y="4485283"/>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3 Genre Vector</a:t>
            </a:r>
          </a:p>
        </p:txBody>
      </p:sp>
      <p:cxnSp>
        <p:nvCxnSpPr>
          <p:cNvPr id="30" name="Straight Arrow Connector 29">
            <a:extLst>
              <a:ext uri="{FF2B5EF4-FFF2-40B4-BE49-F238E27FC236}">
                <a16:creationId xmlns:a16="http://schemas.microsoft.com/office/drawing/2014/main" id="{17253EA4-2CFD-937E-1875-515C03AEFE22}"/>
              </a:ext>
            </a:extLst>
          </p:cNvPr>
          <p:cNvCxnSpPr>
            <a:cxnSpLocks/>
          </p:cNvCxnSpPr>
          <p:nvPr/>
        </p:nvCxnSpPr>
        <p:spPr>
          <a:xfrm>
            <a:off x="5451608" y="3783930"/>
            <a:ext cx="419191" cy="1000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C2F7F0E-7497-7E8E-8FF1-74BA94C2DF14}"/>
              </a:ext>
            </a:extLst>
          </p:cNvPr>
          <p:cNvCxnSpPr>
            <a:cxnSpLocks/>
          </p:cNvCxnSpPr>
          <p:nvPr/>
        </p:nvCxnSpPr>
        <p:spPr>
          <a:xfrm>
            <a:off x="5449389" y="4771890"/>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Rounded Rectangle 14">
            <a:extLst>
              <a:ext uri="{FF2B5EF4-FFF2-40B4-BE49-F238E27FC236}">
                <a16:creationId xmlns:a16="http://schemas.microsoft.com/office/drawing/2014/main" id="{9BC39FE3-3713-9AF4-1EC7-D0C97422EAA0}"/>
              </a:ext>
            </a:extLst>
          </p:cNvPr>
          <p:cNvSpPr/>
          <p:nvPr/>
        </p:nvSpPr>
        <p:spPr>
          <a:xfrm>
            <a:off x="5859704" y="3509610"/>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2 score</a:t>
            </a:r>
          </a:p>
        </p:txBody>
      </p:sp>
      <p:sp>
        <p:nvSpPr>
          <p:cNvPr id="34" name="Rounded Rectangle 14">
            <a:extLst>
              <a:ext uri="{FF2B5EF4-FFF2-40B4-BE49-F238E27FC236}">
                <a16:creationId xmlns:a16="http://schemas.microsoft.com/office/drawing/2014/main" id="{B126D579-B8CA-3CAA-3548-93AA0D014F15}"/>
              </a:ext>
            </a:extLst>
          </p:cNvPr>
          <p:cNvSpPr/>
          <p:nvPr/>
        </p:nvSpPr>
        <p:spPr>
          <a:xfrm>
            <a:off x="5859704" y="4501309"/>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3 score</a:t>
            </a:r>
          </a:p>
        </p:txBody>
      </p:sp>
      <p:sp>
        <p:nvSpPr>
          <p:cNvPr id="35" name="Rectangle 34">
            <a:extLst>
              <a:ext uri="{FF2B5EF4-FFF2-40B4-BE49-F238E27FC236}">
                <a16:creationId xmlns:a16="http://schemas.microsoft.com/office/drawing/2014/main" id="{A8B0C3C2-7757-95BC-C6E6-E36B3C013441}"/>
              </a:ext>
            </a:extLst>
          </p:cNvPr>
          <p:cNvSpPr/>
          <p:nvPr/>
        </p:nvSpPr>
        <p:spPr>
          <a:xfrm>
            <a:off x="8115524" y="3447045"/>
            <a:ext cx="125090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&gt;= Score Threshold</a:t>
            </a:r>
          </a:p>
        </p:txBody>
      </p:sp>
      <p:cxnSp>
        <p:nvCxnSpPr>
          <p:cNvPr id="36" name="Straight Arrow Connector 35">
            <a:extLst>
              <a:ext uri="{FF2B5EF4-FFF2-40B4-BE49-F238E27FC236}">
                <a16:creationId xmlns:a16="http://schemas.microsoft.com/office/drawing/2014/main" id="{1CAA7A99-C9BC-F135-413E-C8BA098EF0F0}"/>
              </a:ext>
            </a:extLst>
          </p:cNvPr>
          <p:cNvCxnSpPr>
            <a:cxnSpLocks/>
          </p:cNvCxnSpPr>
          <p:nvPr/>
        </p:nvCxnSpPr>
        <p:spPr>
          <a:xfrm>
            <a:off x="7516719" y="2811416"/>
            <a:ext cx="598805" cy="63563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8BC6BC2-A5F5-1E31-9A7F-97F62B27F1D0}"/>
              </a:ext>
            </a:extLst>
          </p:cNvPr>
          <p:cNvCxnSpPr>
            <a:cxnSpLocks/>
            <a:endCxn id="35" idx="1"/>
          </p:cNvCxnSpPr>
          <p:nvPr/>
        </p:nvCxnSpPr>
        <p:spPr>
          <a:xfrm>
            <a:off x="7505624" y="3781585"/>
            <a:ext cx="609900" cy="234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BEEA786F-3C66-52A2-E77C-9C39B0B99AD2}"/>
              </a:ext>
            </a:extLst>
          </p:cNvPr>
          <p:cNvCxnSpPr>
            <a:cxnSpLocks/>
          </p:cNvCxnSpPr>
          <p:nvPr/>
        </p:nvCxnSpPr>
        <p:spPr>
          <a:xfrm flipV="1">
            <a:off x="7505623" y="4134539"/>
            <a:ext cx="609901" cy="632038"/>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037E062-B7BD-1D20-D66B-C66579B3BF01}"/>
              </a:ext>
            </a:extLst>
          </p:cNvPr>
          <p:cNvCxnSpPr>
            <a:cxnSpLocks/>
          </p:cNvCxnSpPr>
          <p:nvPr/>
        </p:nvCxnSpPr>
        <p:spPr>
          <a:xfrm>
            <a:off x="9366430" y="3795653"/>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ounded Rectangle 2">
            <a:extLst>
              <a:ext uri="{FF2B5EF4-FFF2-40B4-BE49-F238E27FC236}">
                <a16:creationId xmlns:a16="http://schemas.microsoft.com/office/drawing/2014/main" id="{E2069000-2D9C-D13F-B3D4-EAEDF363C158}"/>
              </a:ext>
            </a:extLst>
          </p:cNvPr>
          <p:cNvSpPr/>
          <p:nvPr/>
        </p:nvSpPr>
        <p:spPr>
          <a:xfrm>
            <a:off x="9785621" y="3516644"/>
            <a:ext cx="199614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Recommendations List</a:t>
            </a:r>
          </a:p>
        </p:txBody>
      </p:sp>
      <p:sp>
        <p:nvSpPr>
          <p:cNvPr id="44" name="TextBox 43">
            <a:extLst>
              <a:ext uri="{FF2B5EF4-FFF2-40B4-BE49-F238E27FC236}">
                <a16:creationId xmlns:a16="http://schemas.microsoft.com/office/drawing/2014/main" id="{54A901FF-0933-0E10-528C-B5C603C99B8C}"/>
              </a:ext>
            </a:extLst>
          </p:cNvPr>
          <p:cNvSpPr txBox="1"/>
          <p:nvPr/>
        </p:nvSpPr>
        <p:spPr>
          <a:xfrm>
            <a:off x="2636923" y="5507841"/>
            <a:ext cx="528478" cy="369332"/>
          </a:xfrm>
          <a:prstGeom prst="rect">
            <a:avLst/>
          </a:prstGeom>
          <a:noFill/>
        </p:spPr>
        <p:txBody>
          <a:bodyPr wrap="none" rtlCol="0">
            <a:spAutoFit/>
          </a:bodyPr>
          <a:lstStyle/>
          <a:p>
            <a:r>
              <a:rPr lang="en-US" dirty="0"/>
              <a:t>Etc.</a:t>
            </a:r>
          </a:p>
        </p:txBody>
      </p:sp>
    </p:spTree>
    <p:extLst>
      <p:ext uri="{BB962C8B-B14F-4D97-AF65-F5344CB8AC3E}">
        <p14:creationId xmlns:p14="http://schemas.microsoft.com/office/powerpoint/2010/main" val="2157654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Evaluation results of user profile-based recommender system</a:t>
            </a:r>
          </a:p>
        </p:txBody>
      </p:sp>
      <p:sp>
        <p:nvSpPr>
          <p:cNvPr id="10" name="Content Placeholder 4">
            <a:extLst>
              <a:ext uri="{FF2B5EF4-FFF2-40B4-BE49-F238E27FC236}">
                <a16:creationId xmlns:a16="http://schemas.microsoft.com/office/drawing/2014/main" id="{A9473915-7B23-534C-B831-D860C539F3D3}"/>
              </a:ext>
            </a:extLst>
          </p:cNvPr>
          <p:cNvSpPr txBox="1">
            <a:spLocks/>
          </p:cNvSpPr>
          <p:nvPr/>
        </p:nvSpPr>
        <p:spPr>
          <a:xfrm>
            <a:off x="933834" y="1603717"/>
            <a:ext cx="10419966" cy="877411"/>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rgbClr val="1C7DDB"/>
                </a:solidFill>
                <a:latin typeface="Abadi"/>
              </a:rPr>
              <a:t>Our only hyper parameter to adjust for this model is the threshold score.</a:t>
            </a:r>
            <a:endParaRPr lang="en-US" sz="2000" dirty="0">
              <a:solidFill>
                <a:srgbClr val="1C7DDB"/>
              </a:solidFill>
              <a:latin typeface="Abadi"/>
              <a:cs typeface="Calibri"/>
            </a:endParaRPr>
          </a:p>
          <a:p>
            <a:pPr marL="0" indent="0">
              <a:buNone/>
            </a:pPr>
            <a:r>
              <a:rPr lang="en-US" sz="2000" dirty="0">
                <a:solidFill>
                  <a:srgbClr val="1C7DDB"/>
                </a:solidFill>
                <a:latin typeface="Abadi"/>
                <a:cs typeface="Calibri"/>
              </a:rPr>
              <a:t>I have provided a range of values for the threshold score</a:t>
            </a:r>
            <a:endParaRPr lang="en-US" sz="2000" dirty="0">
              <a:solidFill>
                <a:srgbClr val="1C7DDB"/>
              </a:solidFill>
              <a:latin typeface="Abadi"/>
            </a:endParaRPr>
          </a:p>
        </p:txBody>
      </p:sp>
      <p:pic>
        <p:nvPicPr>
          <p:cNvPr id="3" name="Picture 2">
            <a:extLst>
              <a:ext uri="{FF2B5EF4-FFF2-40B4-BE49-F238E27FC236}">
                <a16:creationId xmlns:a16="http://schemas.microsoft.com/office/drawing/2014/main" id="{EE3DDA17-5116-8E29-1373-BB943EE32D71}"/>
              </a:ext>
            </a:extLst>
          </p:cNvPr>
          <p:cNvPicPr>
            <a:picLocks noChangeAspect="1"/>
          </p:cNvPicPr>
          <p:nvPr/>
        </p:nvPicPr>
        <p:blipFill>
          <a:blip r:embed="rId3"/>
          <a:stretch>
            <a:fillRect/>
          </a:stretch>
        </p:blipFill>
        <p:spPr>
          <a:xfrm>
            <a:off x="990682" y="2577344"/>
            <a:ext cx="4606510" cy="3625555"/>
          </a:xfrm>
          <a:prstGeom prst="rect">
            <a:avLst/>
          </a:prstGeom>
        </p:spPr>
      </p:pic>
      <p:pic>
        <p:nvPicPr>
          <p:cNvPr id="8" name="Picture 7">
            <a:extLst>
              <a:ext uri="{FF2B5EF4-FFF2-40B4-BE49-F238E27FC236}">
                <a16:creationId xmlns:a16="http://schemas.microsoft.com/office/drawing/2014/main" id="{D39A4144-8694-2CCC-6B04-1A016206C528}"/>
              </a:ext>
            </a:extLst>
          </p:cNvPr>
          <p:cNvPicPr>
            <a:picLocks noChangeAspect="1"/>
          </p:cNvPicPr>
          <p:nvPr/>
        </p:nvPicPr>
        <p:blipFill>
          <a:blip r:embed="rId4"/>
          <a:stretch>
            <a:fillRect/>
          </a:stretch>
        </p:blipFill>
        <p:spPr>
          <a:xfrm>
            <a:off x="5867170" y="3166811"/>
            <a:ext cx="6067846" cy="2446620"/>
          </a:xfrm>
          <a:prstGeom prst="rect">
            <a:avLst/>
          </a:prstGeom>
        </p:spPr>
      </p:pic>
    </p:spTree>
    <p:extLst>
      <p:ext uri="{BB962C8B-B14F-4D97-AF65-F5344CB8AC3E}">
        <p14:creationId xmlns:p14="http://schemas.microsoft.com/office/powerpoint/2010/main" val="3024823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content-based recommender system using course similarity</a:t>
            </a:r>
          </a:p>
        </p:txBody>
      </p:sp>
      <p:sp>
        <p:nvSpPr>
          <p:cNvPr id="2" name="Rounded Rectangle 8">
            <a:extLst>
              <a:ext uri="{FF2B5EF4-FFF2-40B4-BE49-F238E27FC236}">
                <a16:creationId xmlns:a16="http://schemas.microsoft.com/office/drawing/2014/main" id="{AF86F634-7106-297D-836F-A187BD142AB3}"/>
              </a:ext>
            </a:extLst>
          </p:cNvPr>
          <p:cNvSpPr/>
          <p:nvPr/>
        </p:nvSpPr>
        <p:spPr>
          <a:xfrm>
            <a:off x="1758583" y="4875940"/>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All Course Genre Vectors</a:t>
            </a:r>
          </a:p>
        </p:txBody>
      </p:sp>
      <p:cxnSp>
        <p:nvCxnSpPr>
          <p:cNvPr id="7" name="Straight Arrow Connector 6">
            <a:extLst>
              <a:ext uri="{FF2B5EF4-FFF2-40B4-BE49-F238E27FC236}">
                <a16:creationId xmlns:a16="http://schemas.microsoft.com/office/drawing/2014/main" id="{D0FCF461-4E44-F640-AEE7-A4E97C9286D4}"/>
              </a:ext>
            </a:extLst>
          </p:cNvPr>
          <p:cNvCxnSpPr>
            <a:cxnSpLocks/>
          </p:cNvCxnSpPr>
          <p:nvPr/>
        </p:nvCxnSpPr>
        <p:spPr>
          <a:xfrm>
            <a:off x="3405497" y="5150260"/>
            <a:ext cx="318373"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734F45-64AC-4361-FE46-FC9ED859F918}"/>
              </a:ext>
            </a:extLst>
          </p:cNvPr>
          <p:cNvSpPr/>
          <p:nvPr/>
        </p:nvSpPr>
        <p:spPr>
          <a:xfrm>
            <a:off x="3723870" y="4816340"/>
            <a:ext cx="184076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Similarity Calculations</a:t>
            </a:r>
          </a:p>
        </p:txBody>
      </p:sp>
      <p:cxnSp>
        <p:nvCxnSpPr>
          <p:cNvPr id="17" name="Straight Arrow Connector 16">
            <a:extLst>
              <a:ext uri="{FF2B5EF4-FFF2-40B4-BE49-F238E27FC236}">
                <a16:creationId xmlns:a16="http://schemas.microsoft.com/office/drawing/2014/main" id="{6C4F8DB0-DF05-75D0-AB28-4977DBA8B099}"/>
              </a:ext>
            </a:extLst>
          </p:cNvPr>
          <p:cNvCxnSpPr>
            <a:cxnSpLocks/>
            <a:endCxn id="18" idx="2"/>
          </p:cNvCxnSpPr>
          <p:nvPr/>
        </p:nvCxnSpPr>
        <p:spPr>
          <a:xfrm flipV="1">
            <a:off x="4644253" y="3822896"/>
            <a:ext cx="0" cy="99344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8">
            <a:extLst>
              <a:ext uri="{FF2B5EF4-FFF2-40B4-BE49-F238E27FC236}">
                <a16:creationId xmlns:a16="http://schemas.microsoft.com/office/drawing/2014/main" id="{8F253CD9-C7E2-1FA5-B995-81C0D7C546B7}"/>
              </a:ext>
            </a:extLst>
          </p:cNvPr>
          <p:cNvSpPr/>
          <p:nvPr/>
        </p:nvSpPr>
        <p:spPr>
          <a:xfrm>
            <a:off x="3723870" y="3149127"/>
            <a:ext cx="1840766" cy="67376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Course Similarity Matrix</a:t>
            </a:r>
          </a:p>
        </p:txBody>
      </p:sp>
      <p:sp>
        <p:nvSpPr>
          <p:cNvPr id="19" name="Rounded Rectangle 8">
            <a:extLst>
              <a:ext uri="{FF2B5EF4-FFF2-40B4-BE49-F238E27FC236}">
                <a16:creationId xmlns:a16="http://schemas.microsoft.com/office/drawing/2014/main" id="{0391A661-B478-DCEE-8C31-006E2AE0BF91}"/>
              </a:ext>
            </a:extLst>
          </p:cNvPr>
          <p:cNvSpPr/>
          <p:nvPr/>
        </p:nvSpPr>
        <p:spPr>
          <a:xfrm>
            <a:off x="1758583" y="3745818"/>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Unenrolled Courses</a:t>
            </a:r>
          </a:p>
        </p:txBody>
      </p:sp>
      <p:sp>
        <p:nvSpPr>
          <p:cNvPr id="20" name="Rounded Rectangle 8">
            <a:extLst>
              <a:ext uri="{FF2B5EF4-FFF2-40B4-BE49-F238E27FC236}">
                <a16:creationId xmlns:a16="http://schemas.microsoft.com/office/drawing/2014/main" id="{2946736C-0937-1C09-74CE-E089201DD0B3}"/>
              </a:ext>
            </a:extLst>
          </p:cNvPr>
          <p:cNvSpPr/>
          <p:nvPr/>
        </p:nvSpPr>
        <p:spPr>
          <a:xfrm>
            <a:off x="1758584" y="2632736"/>
            <a:ext cx="1645919"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 Courses</a:t>
            </a:r>
          </a:p>
        </p:txBody>
      </p:sp>
      <p:sp>
        <p:nvSpPr>
          <p:cNvPr id="23" name="Rectangle 22">
            <a:extLst>
              <a:ext uri="{FF2B5EF4-FFF2-40B4-BE49-F238E27FC236}">
                <a16:creationId xmlns:a16="http://schemas.microsoft.com/office/drawing/2014/main" id="{D05F9681-05C5-9C9A-FFEB-DECA27446DEB}"/>
              </a:ext>
            </a:extLst>
          </p:cNvPr>
          <p:cNvSpPr/>
          <p:nvPr/>
        </p:nvSpPr>
        <p:spPr>
          <a:xfrm>
            <a:off x="5983827" y="3154999"/>
            <a:ext cx="1705275"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&gt;= Similarity Threshold</a:t>
            </a:r>
          </a:p>
        </p:txBody>
      </p:sp>
      <p:cxnSp>
        <p:nvCxnSpPr>
          <p:cNvPr id="28" name="Straight Arrow Connector 27">
            <a:extLst>
              <a:ext uri="{FF2B5EF4-FFF2-40B4-BE49-F238E27FC236}">
                <a16:creationId xmlns:a16="http://schemas.microsoft.com/office/drawing/2014/main" id="{FD02399D-4FE1-34A9-6FE6-FD7ADF7E843E}"/>
              </a:ext>
            </a:extLst>
          </p:cNvPr>
          <p:cNvCxnSpPr>
            <a:cxnSpLocks/>
          </p:cNvCxnSpPr>
          <p:nvPr/>
        </p:nvCxnSpPr>
        <p:spPr>
          <a:xfrm>
            <a:off x="3394521" y="2913229"/>
            <a:ext cx="395671" cy="25084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6930815-D5EA-0B57-A816-35F142908076}"/>
              </a:ext>
            </a:extLst>
          </p:cNvPr>
          <p:cNvCxnSpPr>
            <a:cxnSpLocks/>
          </p:cNvCxnSpPr>
          <p:nvPr/>
        </p:nvCxnSpPr>
        <p:spPr>
          <a:xfrm flipV="1">
            <a:off x="3405497" y="3788121"/>
            <a:ext cx="384695" cy="22809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D8506F4-9510-9D0E-4333-1EA4C9925998}"/>
              </a:ext>
            </a:extLst>
          </p:cNvPr>
          <p:cNvCxnSpPr>
            <a:cxnSpLocks/>
          </p:cNvCxnSpPr>
          <p:nvPr/>
        </p:nvCxnSpPr>
        <p:spPr>
          <a:xfrm>
            <a:off x="5564636" y="3486011"/>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2">
            <a:extLst>
              <a:ext uri="{FF2B5EF4-FFF2-40B4-BE49-F238E27FC236}">
                <a16:creationId xmlns:a16="http://schemas.microsoft.com/office/drawing/2014/main" id="{335FFC05-0BEC-C9A7-567D-CB38B2D9C744}"/>
              </a:ext>
            </a:extLst>
          </p:cNvPr>
          <p:cNvSpPr/>
          <p:nvPr/>
        </p:nvSpPr>
        <p:spPr>
          <a:xfrm>
            <a:off x="8108293" y="3211691"/>
            <a:ext cx="1974661"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Recommendation list</a:t>
            </a:r>
          </a:p>
        </p:txBody>
      </p:sp>
      <p:cxnSp>
        <p:nvCxnSpPr>
          <p:cNvPr id="38" name="Straight Arrow Connector 37">
            <a:extLst>
              <a:ext uri="{FF2B5EF4-FFF2-40B4-BE49-F238E27FC236}">
                <a16:creationId xmlns:a16="http://schemas.microsoft.com/office/drawing/2014/main" id="{4E946565-3E64-3832-0DE1-513BE5F1D688}"/>
              </a:ext>
            </a:extLst>
          </p:cNvPr>
          <p:cNvCxnSpPr>
            <a:cxnSpLocks/>
          </p:cNvCxnSpPr>
          <p:nvPr/>
        </p:nvCxnSpPr>
        <p:spPr>
          <a:xfrm>
            <a:off x="7689102" y="3486011"/>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3156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Evaluation results of course similarity based recommender system</a:t>
            </a:r>
          </a:p>
        </p:txBody>
      </p:sp>
      <p:sp>
        <p:nvSpPr>
          <p:cNvPr id="10" name="Content Placeholder 4">
            <a:extLst>
              <a:ext uri="{FF2B5EF4-FFF2-40B4-BE49-F238E27FC236}">
                <a16:creationId xmlns:a16="http://schemas.microsoft.com/office/drawing/2014/main" id="{A9473915-7B23-534C-B831-D860C539F3D3}"/>
              </a:ext>
            </a:extLst>
          </p:cNvPr>
          <p:cNvSpPr txBox="1">
            <a:spLocks/>
          </p:cNvSpPr>
          <p:nvPr/>
        </p:nvSpPr>
        <p:spPr>
          <a:xfrm>
            <a:off x="933834" y="1690688"/>
            <a:ext cx="10419966" cy="771158"/>
          </a:xfrm>
          <a:prstGeom prst="rect">
            <a:avLst/>
          </a:prstGeom>
          <a:ln>
            <a:solidFill>
              <a:srgbClr val="0B49CB"/>
            </a:solidFill>
            <a:prstDash val="dash"/>
          </a:ln>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For this recommender system, we have a single hyper-parameter we can adjust</a:t>
            </a:r>
            <a:r>
              <a:rPr lang="en-US" sz="2400" dirty="0">
                <a:solidFill>
                  <a:srgbClr val="1C7DDB"/>
                </a:solidFill>
                <a:latin typeface="Abadi"/>
                <a:cs typeface="Calibri"/>
              </a:rPr>
              <a:t>.</a:t>
            </a:r>
          </a:p>
          <a:p>
            <a:pPr marL="0" indent="0">
              <a:buNone/>
            </a:pPr>
            <a:r>
              <a:rPr lang="en-US" sz="2400" dirty="0">
                <a:solidFill>
                  <a:srgbClr val="1C7DDB"/>
                </a:solidFill>
                <a:latin typeface="Abadi"/>
                <a:cs typeface="Calibri"/>
              </a:rPr>
              <a:t>Below is a few sample output statistics with a range of threshold values.</a:t>
            </a:r>
            <a:endParaRPr lang="en-US" sz="2200" dirty="0">
              <a:solidFill>
                <a:srgbClr val="1C7DDB"/>
              </a:solidFill>
              <a:latin typeface="Abadi"/>
            </a:endParaRPr>
          </a:p>
        </p:txBody>
      </p:sp>
      <p:pic>
        <p:nvPicPr>
          <p:cNvPr id="3" name="Picture 2">
            <a:extLst>
              <a:ext uri="{FF2B5EF4-FFF2-40B4-BE49-F238E27FC236}">
                <a16:creationId xmlns:a16="http://schemas.microsoft.com/office/drawing/2014/main" id="{AC9D0F60-C190-DFA6-E0A4-5FFDD349162A}"/>
              </a:ext>
            </a:extLst>
          </p:cNvPr>
          <p:cNvPicPr>
            <a:picLocks noChangeAspect="1"/>
          </p:cNvPicPr>
          <p:nvPr/>
        </p:nvPicPr>
        <p:blipFill>
          <a:blip r:embed="rId3"/>
          <a:stretch>
            <a:fillRect/>
          </a:stretch>
        </p:blipFill>
        <p:spPr>
          <a:xfrm>
            <a:off x="6410531" y="2809465"/>
            <a:ext cx="5409090" cy="3171861"/>
          </a:xfrm>
          <a:prstGeom prst="rect">
            <a:avLst/>
          </a:prstGeom>
        </p:spPr>
      </p:pic>
      <p:pic>
        <p:nvPicPr>
          <p:cNvPr id="8" name="Picture 7">
            <a:extLst>
              <a:ext uri="{FF2B5EF4-FFF2-40B4-BE49-F238E27FC236}">
                <a16:creationId xmlns:a16="http://schemas.microsoft.com/office/drawing/2014/main" id="{B79C6844-5ACD-E14B-2F37-A394AA349456}"/>
              </a:ext>
            </a:extLst>
          </p:cNvPr>
          <p:cNvPicPr>
            <a:picLocks noChangeAspect="1"/>
          </p:cNvPicPr>
          <p:nvPr/>
        </p:nvPicPr>
        <p:blipFill>
          <a:blip r:embed="rId4"/>
          <a:stretch>
            <a:fillRect/>
          </a:stretch>
        </p:blipFill>
        <p:spPr>
          <a:xfrm>
            <a:off x="819564" y="2549324"/>
            <a:ext cx="4948746" cy="3875356"/>
          </a:xfrm>
          <a:prstGeom prst="rect">
            <a:avLst/>
          </a:prstGeom>
        </p:spPr>
      </p:pic>
    </p:spTree>
    <p:extLst>
      <p:ext uri="{BB962C8B-B14F-4D97-AF65-F5344CB8AC3E}">
        <p14:creationId xmlns:p14="http://schemas.microsoft.com/office/powerpoint/2010/main" val="3676389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clustering-based recommender system</a:t>
            </a:r>
          </a:p>
        </p:txBody>
      </p:sp>
      <p:cxnSp>
        <p:nvCxnSpPr>
          <p:cNvPr id="5" name="Straight Arrow Connector 4">
            <a:extLst>
              <a:ext uri="{FF2B5EF4-FFF2-40B4-BE49-F238E27FC236}">
                <a16:creationId xmlns:a16="http://schemas.microsoft.com/office/drawing/2014/main" id="{3BD5024D-F637-E049-86BB-470819C786C7}"/>
              </a:ext>
            </a:extLst>
          </p:cNvPr>
          <p:cNvCxnSpPr>
            <a:cxnSpLocks/>
          </p:cNvCxnSpPr>
          <p:nvPr/>
        </p:nvCxnSpPr>
        <p:spPr>
          <a:xfrm>
            <a:off x="2400410" y="2326495"/>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ACE873DD-5A17-E74A-A176-37DC05AB7D67}"/>
              </a:ext>
            </a:extLst>
          </p:cNvPr>
          <p:cNvSpPr/>
          <p:nvPr/>
        </p:nvSpPr>
        <p:spPr>
          <a:xfrm>
            <a:off x="4854904" y="2101364"/>
            <a:ext cx="1469901" cy="46091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Reduced Profile Vectors</a:t>
            </a:r>
          </a:p>
        </p:txBody>
      </p:sp>
      <p:sp>
        <p:nvSpPr>
          <p:cNvPr id="9" name="Rounded Rectangle 8">
            <a:extLst>
              <a:ext uri="{FF2B5EF4-FFF2-40B4-BE49-F238E27FC236}">
                <a16:creationId xmlns:a16="http://schemas.microsoft.com/office/drawing/2014/main" id="{B10ED2F6-D532-7142-97BA-904FB755E4F3}"/>
              </a:ext>
            </a:extLst>
          </p:cNvPr>
          <p:cNvSpPr/>
          <p:nvPr/>
        </p:nvSpPr>
        <p:spPr>
          <a:xfrm>
            <a:off x="930509" y="2139901"/>
            <a:ext cx="1469901" cy="46091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User Profile Vectors</a:t>
            </a:r>
          </a:p>
        </p:txBody>
      </p:sp>
      <p:sp>
        <p:nvSpPr>
          <p:cNvPr id="10" name="Rectangle 9">
            <a:extLst>
              <a:ext uri="{FF2B5EF4-FFF2-40B4-BE49-F238E27FC236}">
                <a16:creationId xmlns:a16="http://schemas.microsoft.com/office/drawing/2014/main" id="{BC66C45B-081E-7045-A932-30AF89330AF5}"/>
              </a:ext>
            </a:extLst>
          </p:cNvPr>
          <p:cNvSpPr/>
          <p:nvPr/>
        </p:nvSpPr>
        <p:spPr>
          <a:xfrm>
            <a:off x="2774772" y="1989611"/>
            <a:ext cx="1713531"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Dimensionality Reduction (PCA)</a:t>
            </a:r>
          </a:p>
        </p:txBody>
      </p:sp>
      <p:cxnSp>
        <p:nvCxnSpPr>
          <p:cNvPr id="12" name="Straight Arrow Connector 11">
            <a:extLst>
              <a:ext uri="{FF2B5EF4-FFF2-40B4-BE49-F238E27FC236}">
                <a16:creationId xmlns:a16="http://schemas.microsoft.com/office/drawing/2014/main" id="{C1A4056F-CC3B-0F4C-9145-808F40D57DA0}"/>
              </a:ext>
            </a:extLst>
          </p:cNvPr>
          <p:cNvCxnSpPr>
            <a:cxnSpLocks/>
          </p:cNvCxnSpPr>
          <p:nvPr/>
        </p:nvCxnSpPr>
        <p:spPr>
          <a:xfrm>
            <a:off x="4480542" y="2331821"/>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0C5FB1C-FC31-DE41-BE2C-756D9E1C96BD}"/>
              </a:ext>
            </a:extLst>
          </p:cNvPr>
          <p:cNvSpPr/>
          <p:nvPr/>
        </p:nvSpPr>
        <p:spPr>
          <a:xfrm>
            <a:off x="6691406" y="2050107"/>
            <a:ext cx="1072507" cy="5660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K-Means Clustering</a:t>
            </a:r>
          </a:p>
        </p:txBody>
      </p:sp>
      <p:cxnSp>
        <p:nvCxnSpPr>
          <p:cNvPr id="14" name="Straight Arrow Connector 13">
            <a:extLst>
              <a:ext uri="{FF2B5EF4-FFF2-40B4-BE49-F238E27FC236}">
                <a16:creationId xmlns:a16="http://schemas.microsoft.com/office/drawing/2014/main" id="{B7065D5E-FB7B-B946-BDC3-DFBD3A4E0C15}"/>
              </a:ext>
            </a:extLst>
          </p:cNvPr>
          <p:cNvCxnSpPr>
            <a:cxnSpLocks/>
          </p:cNvCxnSpPr>
          <p:nvPr/>
        </p:nvCxnSpPr>
        <p:spPr>
          <a:xfrm>
            <a:off x="6324805" y="2324883"/>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6B7ACCDB-22AE-FF45-AD32-20FC32228338}"/>
              </a:ext>
            </a:extLst>
          </p:cNvPr>
          <p:cNvSpPr/>
          <p:nvPr/>
        </p:nvSpPr>
        <p:spPr>
          <a:xfrm>
            <a:off x="8138275" y="2091106"/>
            <a:ext cx="1469901" cy="46091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User Clusters</a:t>
            </a:r>
          </a:p>
        </p:txBody>
      </p:sp>
      <p:cxnSp>
        <p:nvCxnSpPr>
          <p:cNvPr id="16" name="Straight Arrow Connector 15">
            <a:extLst>
              <a:ext uri="{FF2B5EF4-FFF2-40B4-BE49-F238E27FC236}">
                <a16:creationId xmlns:a16="http://schemas.microsoft.com/office/drawing/2014/main" id="{4FBB56A3-DC21-3A42-ABDF-B42DEB3A6E53}"/>
              </a:ext>
            </a:extLst>
          </p:cNvPr>
          <p:cNvCxnSpPr>
            <a:cxnSpLocks/>
          </p:cNvCxnSpPr>
          <p:nvPr/>
        </p:nvCxnSpPr>
        <p:spPr>
          <a:xfrm>
            <a:off x="7763913" y="2321563"/>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8">
            <a:extLst>
              <a:ext uri="{FF2B5EF4-FFF2-40B4-BE49-F238E27FC236}">
                <a16:creationId xmlns:a16="http://schemas.microsoft.com/office/drawing/2014/main" id="{FC9EDD30-49D6-00F4-443D-5C963226FA49}"/>
              </a:ext>
            </a:extLst>
          </p:cNvPr>
          <p:cNvSpPr/>
          <p:nvPr/>
        </p:nvSpPr>
        <p:spPr>
          <a:xfrm>
            <a:off x="930509" y="3600887"/>
            <a:ext cx="1469901" cy="46091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User Enrolled Courses</a:t>
            </a:r>
          </a:p>
        </p:txBody>
      </p:sp>
      <p:sp>
        <p:nvSpPr>
          <p:cNvPr id="21" name="Rectangle 20">
            <a:extLst>
              <a:ext uri="{FF2B5EF4-FFF2-40B4-BE49-F238E27FC236}">
                <a16:creationId xmlns:a16="http://schemas.microsoft.com/office/drawing/2014/main" id="{399450D3-6634-EE2E-A65F-14D2750474B8}"/>
              </a:ext>
            </a:extLst>
          </p:cNvPr>
          <p:cNvSpPr/>
          <p:nvPr/>
        </p:nvSpPr>
        <p:spPr>
          <a:xfrm>
            <a:off x="2761452" y="3558330"/>
            <a:ext cx="1844263" cy="5660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Determine User Cluster</a:t>
            </a:r>
          </a:p>
        </p:txBody>
      </p:sp>
      <p:sp>
        <p:nvSpPr>
          <p:cNvPr id="22" name="Rectangle 21">
            <a:extLst>
              <a:ext uri="{FF2B5EF4-FFF2-40B4-BE49-F238E27FC236}">
                <a16:creationId xmlns:a16="http://schemas.microsoft.com/office/drawing/2014/main" id="{723AF8E8-0E3F-3021-C7D3-843C515C207A}"/>
              </a:ext>
            </a:extLst>
          </p:cNvPr>
          <p:cNvSpPr/>
          <p:nvPr/>
        </p:nvSpPr>
        <p:spPr>
          <a:xfrm>
            <a:off x="4966757" y="3548326"/>
            <a:ext cx="2110130" cy="56603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Fetch Enrolled Courses Counts for Cluster</a:t>
            </a:r>
          </a:p>
        </p:txBody>
      </p:sp>
      <p:sp>
        <p:nvSpPr>
          <p:cNvPr id="23" name="Rectangle 22">
            <a:extLst>
              <a:ext uri="{FF2B5EF4-FFF2-40B4-BE49-F238E27FC236}">
                <a16:creationId xmlns:a16="http://schemas.microsoft.com/office/drawing/2014/main" id="{8F3A4C19-D144-60E6-902C-DDD8CF1E719C}"/>
              </a:ext>
            </a:extLst>
          </p:cNvPr>
          <p:cNvSpPr/>
          <p:nvPr/>
        </p:nvSpPr>
        <p:spPr>
          <a:xfrm>
            <a:off x="7437929" y="3455048"/>
            <a:ext cx="2110130" cy="75258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Determine Unenrolled Courses for User</a:t>
            </a:r>
          </a:p>
        </p:txBody>
      </p:sp>
      <p:sp>
        <p:nvSpPr>
          <p:cNvPr id="35" name="Rectangle 34">
            <a:extLst>
              <a:ext uri="{FF2B5EF4-FFF2-40B4-BE49-F238E27FC236}">
                <a16:creationId xmlns:a16="http://schemas.microsoft.com/office/drawing/2014/main" id="{DCABCFFF-2AD2-04C2-5B79-27C82F3C27D2}"/>
              </a:ext>
            </a:extLst>
          </p:cNvPr>
          <p:cNvSpPr/>
          <p:nvPr/>
        </p:nvSpPr>
        <p:spPr>
          <a:xfrm>
            <a:off x="4966757" y="5051802"/>
            <a:ext cx="2110130" cy="75258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Cluster Enrollment Count &gt;= popularity threshold</a:t>
            </a:r>
          </a:p>
        </p:txBody>
      </p:sp>
      <p:sp>
        <p:nvSpPr>
          <p:cNvPr id="36" name="Rounded Rectangle 14">
            <a:extLst>
              <a:ext uri="{FF2B5EF4-FFF2-40B4-BE49-F238E27FC236}">
                <a16:creationId xmlns:a16="http://schemas.microsoft.com/office/drawing/2014/main" id="{1F5F113E-4577-C128-1847-C5E5F671CEB2}"/>
              </a:ext>
            </a:extLst>
          </p:cNvPr>
          <p:cNvSpPr/>
          <p:nvPr/>
        </p:nvSpPr>
        <p:spPr>
          <a:xfrm>
            <a:off x="9909101" y="3574605"/>
            <a:ext cx="1593383" cy="5134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Unseen Courses for User</a:t>
            </a:r>
          </a:p>
        </p:txBody>
      </p:sp>
      <p:sp>
        <p:nvSpPr>
          <p:cNvPr id="37" name="Rounded Rectangle 14">
            <a:extLst>
              <a:ext uri="{FF2B5EF4-FFF2-40B4-BE49-F238E27FC236}">
                <a16:creationId xmlns:a16="http://schemas.microsoft.com/office/drawing/2014/main" id="{8B55B4C9-9D7A-1F1F-B86E-C5DB6B61050A}"/>
              </a:ext>
            </a:extLst>
          </p:cNvPr>
          <p:cNvSpPr/>
          <p:nvPr/>
        </p:nvSpPr>
        <p:spPr>
          <a:xfrm>
            <a:off x="7461131" y="5141012"/>
            <a:ext cx="1663868" cy="57416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Recommended Course List</a:t>
            </a:r>
          </a:p>
        </p:txBody>
      </p:sp>
      <p:sp>
        <p:nvSpPr>
          <p:cNvPr id="41" name="Freeform: Shape 40">
            <a:extLst>
              <a:ext uri="{FF2B5EF4-FFF2-40B4-BE49-F238E27FC236}">
                <a16:creationId xmlns:a16="http://schemas.microsoft.com/office/drawing/2014/main" id="{0A7C0807-BE75-0E47-A8F2-29A4400DADCF}"/>
              </a:ext>
            </a:extLst>
          </p:cNvPr>
          <p:cNvSpPr/>
          <p:nvPr/>
        </p:nvSpPr>
        <p:spPr>
          <a:xfrm>
            <a:off x="3551207" y="2553286"/>
            <a:ext cx="5352205" cy="984739"/>
          </a:xfrm>
          <a:custGeom>
            <a:avLst/>
            <a:gdLst>
              <a:gd name="connsiteX0" fmla="*/ 5255168 w 5352205"/>
              <a:gd name="connsiteY0" fmla="*/ 0 h 984739"/>
              <a:gd name="connsiteX1" fmla="*/ 4741698 w 5352205"/>
              <a:gd name="connsiteY1" fmla="*/ 555674 h 984739"/>
              <a:gd name="connsiteX2" fmla="*/ 633931 w 5352205"/>
              <a:gd name="connsiteY2" fmla="*/ 464234 h 984739"/>
              <a:gd name="connsiteX3" fmla="*/ 78258 w 5352205"/>
              <a:gd name="connsiteY3" fmla="*/ 984739 h 984739"/>
            </a:gdLst>
            <a:ahLst/>
            <a:cxnLst>
              <a:cxn ang="0">
                <a:pos x="connsiteX0" y="connsiteY0"/>
              </a:cxn>
              <a:cxn ang="0">
                <a:pos x="connsiteX1" y="connsiteY1"/>
              </a:cxn>
              <a:cxn ang="0">
                <a:pos x="connsiteX2" y="connsiteY2"/>
              </a:cxn>
              <a:cxn ang="0">
                <a:pos x="connsiteX3" y="connsiteY3"/>
              </a:cxn>
            </a:cxnLst>
            <a:rect l="l" t="t" r="r" b="b"/>
            <a:pathLst>
              <a:path w="5352205" h="984739">
                <a:moveTo>
                  <a:pt x="5255168" y="0"/>
                </a:moveTo>
                <a:cubicBezTo>
                  <a:pt x="5383536" y="239151"/>
                  <a:pt x="5511904" y="478302"/>
                  <a:pt x="4741698" y="555674"/>
                </a:cubicBezTo>
                <a:cubicBezTo>
                  <a:pt x="3971492" y="633046"/>
                  <a:pt x="1411171" y="392723"/>
                  <a:pt x="633931" y="464234"/>
                </a:cubicBezTo>
                <a:cubicBezTo>
                  <a:pt x="-143309" y="535745"/>
                  <a:pt x="-32526" y="760242"/>
                  <a:pt x="78258" y="984739"/>
                </a:cubicBezTo>
              </a:path>
            </a:pathLst>
          </a:cu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Arrow Connector 41">
            <a:extLst>
              <a:ext uri="{FF2B5EF4-FFF2-40B4-BE49-F238E27FC236}">
                <a16:creationId xmlns:a16="http://schemas.microsoft.com/office/drawing/2014/main" id="{032976CE-3DB0-0638-E01B-35F8640649AA}"/>
              </a:ext>
            </a:extLst>
          </p:cNvPr>
          <p:cNvCxnSpPr>
            <a:cxnSpLocks/>
          </p:cNvCxnSpPr>
          <p:nvPr/>
        </p:nvCxnSpPr>
        <p:spPr>
          <a:xfrm>
            <a:off x="2397589" y="3831342"/>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1627390-3DE7-CC96-EDE6-4817F670B731}"/>
              </a:ext>
            </a:extLst>
          </p:cNvPr>
          <p:cNvCxnSpPr>
            <a:cxnSpLocks/>
          </p:cNvCxnSpPr>
          <p:nvPr/>
        </p:nvCxnSpPr>
        <p:spPr>
          <a:xfrm>
            <a:off x="4605715" y="3841347"/>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FE8467A-7539-47A7-2386-FD805891CC6B}"/>
              </a:ext>
            </a:extLst>
          </p:cNvPr>
          <p:cNvCxnSpPr>
            <a:cxnSpLocks/>
          </p:cNvCxnSpPr>
          <p:nvPr/>
        </p:nvCxnSpPr>
        <p:spPr>
          <a:xfrm>
            <a:off x="7076887" y="3831342"/>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C2F284A-002F-BDC9-CD48-143D8AD6CC2F}"/>
              </a:ext>
            </a:extLst>
          </p:cNvPr>
          <p:cNvCxnSpPr>
            <a:cxnSpLocks/>
          </p:cNvCxnSpPr>
          <p:nvPr/>
        </p:nvCxnSpPr>
        <p:spPr>
          <a:xfrm>
            <a:off x="9534739" y="3841347"/>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45">
            <a:extLst>
              <a:ext uri="{FF2B5EF4-FFF2-40B4-BE49-F238E27FC236}">
                <a16:creationId xmlns:a16="http://schemas.microsoft.com/office/drawing/2014/main" id="{EBA28823-42D4-688A-E8AD-F4D4E68820C4}"/>
              </a:ext>
            </a:extLst>
          </p:cNvPr>
          <p:cNvSpPr/>
          <p:nvPr/>
        </p:nvSpPr>
        <p:spPr>
          <a:xfrm>
            <a:off x="5929532" y="4100732"/>
            <a:ext cx="4761914" cy="949570"/>
          </a:xfrm>
          <a:custGeom>
            <a:avLst/>
            <a:gdLst>
              <a:gd name="connsiteX0" fmla="*/ 4761914 w 4761914"/>
              <a:gd name="connsiteY0" fmla="*/ 0 h 949570"/>
              <a:gd name="connsiteX1" fmla="*/ 4157003 w 4761914"/>
              <a:gd name="connsiteY1" fmla="*/ 703385 h 949570"/>
              <a:gd name="connsiteX2" fmla="*/ 1167619 w 4761914"/>
              <a:gd name="connsiteY2" fmla="*/ 365760 h 949570"/>
              <a:gd name="connsiteX3" fmla="*/ 0 w 4761914"/>
              <a:gd name="connsiteY3" fmla="*/ 949570 h 949570"/>
            </a:gdLst>
            <a:ahLst/>
            <a:cxnLst>
              <a:cxn ang="0">
                <a:pos x="connsiteX0" y="connsiteY0"/>
              </a:cxn>
              <a:cxn ang="0">
                <a:pos x="connsiteX1" y="connsiteY1"/>
              </a:cxn>
              <a:cxn ang="0">
                <a:pos x="connsiteX2" y="connsiteY2"/>
              </a:cxn>
              <a:cxn ang="0">
                <a:pos x="connsiteX3" y="connsiteY3"/>
              </a:cxn>
            </a:cxnLst>
            <a:rect l="l" t="t" r="r" b="b"/>
            <a:pathLst>
              <a:path w="4761914" h="949570">
                <a:moveTo>
                  <a:pt x="4761914" y="0"/>
                </a:moveTo>
                <a:cubicBezTo>
                  <a:pt x="4758983" y="321212"/>
                  <a:pt x="4756052" y="642425"/>
                  <a:pt x="4157003" y="703385"/>
                </a:cubicBezTo>
                <a:cubicBezTo>
                  <a:pt x="3557954" y="764345"/>
                  <a:pt x="1860453" y="324729"/>
                  <a:pt x="1167619" y="365760"/>
                </a:cubicBezTo>
                <a:cubicBezTo>
                  <a:pt x="474785" y="406791"/>
                  <a:pt x="237392" y="678180"/>
                  <a:pt x="0" y="949570"/>
                </a:cubicBezTo>
              </a:path>
            </a:pathLst>
          </a:cu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CB4F8F2D-B775-7FC0-7B1A-77823F552DBE}"/>
              </a:ext>
            </a:extLst>
          </p:cNvPr>
          <p:cNvCxnSpPr>
            <a:cxnSpLocks/>
          </p:cNvCxnSpPr>
          <p:nvPr/>
        </p:nvCxnSpPr>
        <p:spPr>
          <a:xfrm>
            <a:off x="7076887" y="5428096"/>
            <a:ext cx="37436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9CFD6AD-6957-3099-A60E-32BA7FA96F21}"/>
              </a:ext>
            </a:extLst>
          </p:cNvPr>
          <p:cNvCxnSpPr>
            <a:cxnSpLocks/>
          </p:cNvCxnSpPr>
          <p:nvPr/>
        </p:nvCxnSpPr>
        <p:spPr>
          <a:xfrm flipV="1">
            <a:off x="3625161" y="3434743"/>
            <a:ext cx="58422" cy="103282"/>
          </a:xfrm>
          <a:prstGeom prst="line">
            <a:avLst/>
          </a:prstGeom>
          <a:ln/>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F4BB0AEE-2C5A-BC5F-59FD-7D9DA44EF9E5}"/>
              </a:ext>
            </a:extLst>
          </p:cNvPr>
          <p:cNvCxnSpPr>
            <a:cxnSpLocks/>
          </p:cNvCxnSpPr>
          <p:nvPr/>
        </p:nvCxnSpPr>
        <p:spPr>
          <a:xfrm flipH="1" flipV="1">
            <a:off x="3532666" y="3486384"/>
            <a:ext cx="92495" cy="47112"/>
          </a:xfrm>
          <a:prstGeom prst="line">
            <a:avLst/>
          </a:prstGeom>
          <a:ln/>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E8BB505A-A19E-C6A4-753F-63AFF68FD427}"/>
              </a:ext>
            </a:extLst>
          </p:cNvPr>
          <p:cNvCxnSpPr>
            <a:cxnSpLocks/>
            <a:stCxn id="46" idx="3"/>
          </p:cNvCxnSpPr>
          <p:nvPr/>
        </p:nvCxnSpPr>
        <p:spPr>
          <a:xfrm flipV="1">
            <a:off x="5929532" y="4983956"/>
            <a:ext cx="0" cy="66346"/>
          </a:xfrm>
          <a:prstGeom prst="line">
            <a:avLst/>
          </a:prstGeom>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F076628F-6CA6-51C8-0E29-4124F667A883}"/>
              </a:ext>
            </a:extLst>
          </p:cNvPr>
          <p:cNvCxnSpPr>
            <a:cxnSpLocks/>
          </p:cNvCxnSpPr>
          <p:nvPr/>
        </p:nvCxnSpPr>
        <p:spPr>
          <a:xfrm flipH="1">
            <a:off x="5945591" y="5017129"/>
            <a:ext cx="57540" cy="33173"/>
          </a:xfrm>
          <a:prstGeom prst="line">
            <a:avLst/>
          </a:prstGeom>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552581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Evaluation results of clustering-based recommender system</a:t>
            </a:r>
          </a:p>
        </p:txBody>
      </p:sp>
      <p:sp>
        <p:nvSpPr>
          <p:cNvPr id="10" name="Content Placeholder 4">
            <a:extLst>
              <a:ext uri="{FF2B5EF4-FFF2-40B4-BE49-F238E27FC236}">
                <a16:creationId xmlns:a16="http://schemas.microsoft.com/office/drawing/2014/main" id="{A9473915-7B23-534C-B831-D860C539F3D3}"/>
              </a:ext>
            </a:extLst>
          </p:cNvPr>
          <p:cNvSpPr txBox="1">
            <a:spLocks/>
          </p:cNvSpPr>
          <p:nvPr/>
        </p:nvSpPr>
        <p:spPr>
          <a:xfrm>
            <a:off x="933834" y="1526344"/>
            <a:ext cx="10419966" cy="1100834"/>
          </a:xfrm>
          <a:prstGeom prst="rect">
            <a:avLst/>
          </a:prstGeom>
          <a:ln>
            <a:solidFill>
              <a:srgbClr val="0B49CB"/>
            </a:solidFill>
            <a:prstDash val="dash"/>
          </a:ln>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Hyperparameters: </a:t>
            </a:r>
          </a:p>
          <a:p>
            <a:r>
              <a:rPr lang="en-US" sz="2200" dirty="0">
                <a:solidFill>
                  <a:srgbClr val="1C7DDB"/>
                </a:solidFill>
                <a:latin typeface="Abadi"/>
              </a:rPr>
              <a:t>PCA components: 9 </a:t>
            </a:r>
          </a:p>
          <a:p>
            <a:r>
              <a:rPr lang="en-US" sz="2200" dirty="0">
                <a:solidFill>
                  <a:srgbClr val="1C7DDB"/>
                </a:solidFill>
                <a:latin typeface="Abadi"/>
              </a:rPr>
              <a:t>k-means clusters: 19</a:t>
            </a:r>
          </a:p>
          <a:p>
            <a:pPr marL="0" indent="0">
              <a:buNone/>
            </a:pPr>
            <a:r>
              <a:rPr lang="en-US" sz="2200" dirty="0">
                <a:solidFill>
                  <a:srgbClr val="1C7DDB"/>
                </a:solidFill>
                <a:latin typeface="Abadi"/>
              </a:rPr>
              <a:t>The enrollments threshold hyperparameter is varied in the plot and chart below</a:t>
            </a:r>
          </a:p>
        </p:txBody>
      </p:sp>
      <p:pic>
        <p:nvPicPr>
          <p:cNvPr id="3" name="Picture 2">
            <a:extLst>
              <a:ext uri="{FF2B5EF4-FFF2-40B4-BE49-F238E27FC236}">
                <a16:creationId xmlns:a16="http://schemas.microsoft.com/office/drawing/2014/main" id="{99444ADF-5E38-F277-E09C-65B579F4A832}"/>
              </a:ext>
            </a:extLst>
          </p:cNvPr>
          <p:cNvPicPr>
            <a:picLocks noChangeAspect="1"/>
          </p:cNvPicPr>
          <p:nvPr/>
        </p:nvPicPr>
        <p:blipFill>
          <a:blip r:embed="rId2"/>
          <a:stretch>
            <a:fillRect/>
          </a:stretch>
        </p:blipFill>
        <p:spPr>
          <a:xfrm>
            <a:off x="838200" y="2627178"/>
            <a:ext cx="5021899" cy="4011747"/>
          </a:xfrm>
          <a:prstGeom prst="rect">
            <a:avLst/>
          </a:prstGeom>
        </p:spPr>
      </p:pic>
      <p:pic>
        <p:nvPicPr>
          <p:cNvPr id="8" name="Picture 7">
            <a:extLst>
              <a:ext uri="{FF2B5EF4-FFF2-40B4-BE49-F238E27FC236}">
                <a16:creationId xmlns:a16="http://schemas.microsoft.com/office/drawing/2014/main" id="{AFFAA03C-ED39-AEAD-02D9-9B4F0B6DE000}"/>
              </a:ext>
            </a:extLst>
          </p:cNvPr>
          <p:cNvPicPr>
            <a:picLocks noChangeAspect="1"/>
          </p:cNvPicPr>
          <p:nvPr/>
        </p:nvPicPr>
        <p:blipFill>
          <a:blip r:embed="rId3"/>
          <a:stretch>
            <a:fillRect/>
          </a:stretch>
        </p:blipFill>
        <p:spPr>
          <a:xfrm>
            <a:off x="6096000" y="3312012"/>
            <a:ext cx="6050605" cy="2642077"/>
          </a:xfrm>
          <a:prstGeom prst="rect">
            <a:avLst/>
          </a:prstGeom>
        </p:spPr>
      </p:pic>
    </p:spTree>
    <p:extLst>
      <p:ext uri="{BB962C8B-B14F-4D97-AF65-F5344CB8AC3E}">
        <p14:creationId xmlns:p14="http://schemas.microsoft.com/office/powerpoint/2010/main" val="2115997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F7BC5-E183-2F4D-BC8D-2C69A220292B}"/>
              </a:ext>
            </a:extLst>
          </p:cNvPr>
          <p:cNvSpPr>
            <a:spLocks noGrp="1"/>
          </p:cNvSpPr>
          <p:nvPr>
            <p:ph type="title"/>
          </p:nvPr>
        </p:nvSpPr>
        <p:spPr/>
        <p:txBody>
          <a:bodyPr/>
          <a:lstStyle/>
          <a:p>
            <a:r>
              <a:rPr lang="en-US" dirty="0">
                <a:solidFill>
                  <a:schemeClr val="accent3">
                    <a:lumMod val="25000"/>
                  </a:schemeClr>
                </a:solidFill>
                <a:latin typeface="Abadi"/>
              </a:rPr>
              <a:t>Collaborative-filtering Recommender System using Supervised Learning</a:t>
            </a:r>
            <a:endParaRPr lang="en-US" dirty="0"/>
          </a:p>
        </p:txBody>
      </p:sp>
      <p:pic>
        <p:nvPicPr>
          <p:cNvPr id="43" name="Picture 2" descr="Support-vector machine - Wikipedia">
            <a:extLst>
              <a:ext uri="{FF2B5EF4-FFF2-40B4-BE49-F238E27FC236}">
                <a16:creationId xmlns:a16="http://schemas.microsoft.com/office/drawing/2014/main" id="{CA660427-DE61-394E-804E-5C01071630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12071" y="5432400"/>
            <a:ext cx="1470757" cy="142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572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KNN based recommender system</a:t>
            </a:r>
          </a:p>
        </p:txBody>
      </p:sp>
      <p:cxnSp>
        <p:nvCxnSpPr>
          <p:cNvPr id="5" name="Straight Arrow Connector 4">
            <a:extLst>
              <a:ext uri="{FF2B5EF4-FFF2-40B4-BE49-F238E27FC236}">
                <a16:creationId xmlns:a16="http://schemas.microsoft.com/office/drawing/2014/main" id="{3BD5024D-F637-E049-86BB-470819C786C7}"/>
              </a:ext>
            </a:extLst>
          </p:cNvPr>
          <p:cNvCxnSpPr>
            <a:cxnSpLocks/>
          </p:cNvCxnSpPr>
          <p:nvPr/>
        </p:nvCxnSpPr>
        <p:spPr>
          <a:xfrm>
            <a:off x="1873476" y="3357016"/>
            <a:ext cx="583478" cy="50421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ACE873DD-5A17-E74A-A176-37DC05AB7D67}"/>
              </a:ext>
            </a:extLst>
          </p:cNvPr>
          <p:cNvSpPr/>
          <p:nvPr/>
        </p:nvSpPr>
        <p:spPr>
          <a:xfrm>
            <a:off x="3464850" y="2803907"/>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 Similarity Vector</a:t>
            </a:r>
          </a:p>
        </p:txBody>
      </p:sp>
      <p:sp>
        <p:nvSpPr>
          <p:cNvPr id="9" name="Rounded Rectangle 8">
            <a:extLst>
              <a:ext uri="{FF2B5EF4-FFF2-40B4-BE49-F238E27FC236}">
                <a16:creationId xmlns:a16="http://schemas.microsoft.com/office/drawing/2014/main" id="{B10ED2F6-D532-7142-97BA-904FB755E4F3}"/>
              </a:ext>
            </a:extLst>
          </p:cNvPr>
          <p:cNvSpPr/>
          <p:nvPr/>
        </p:nvSpPr>
        <p:spPr>
          <a:xfrm>
            <a:off x="583564" y="2808376"/>
            <a:ext cx="193271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User-Item Interaction Matrix</a:t>
            </a:r>
          </a:p>
        </p:txBody>
      </p:sp>
      <p:sp>
        <p:nvSpPr>
          <p:cNvPr id="10" name="Rectangle 9">
            <a:extLst>
              <a:ext uri="{FF2B5EF4-FFF2-40B4-BE49-F238E27FC236}">
                <a16:creationId xmlns:a16="http://schemas.microsoft.com/office/drawing/2014/main" id="{BC66C45B-081E-7045-A932-30AF89330AF5}"/>
              </a:ext>
            </a:extLst>
          </p:cNvPr>
          <p:cNvSpPr/>
          <p:nvPr/>
        </p:nvSpPr>
        <p:spPr>
          <a:xfrm>
            <a:off x="1873476" y="3861227"/>
            <a:ext cx="2065111"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Calculate Similarity b/w other Users</a:t>
            </a:r>
          </a:p>
        </p:txBody>
      </p:sp>
      <p:cxnSp>
        <p:nvCxnSpPr>
          <p:cNvPr id="12" name="Straight Arrow Connector 11">
            <a:extLst>
              <a:ext uri="{FF2B5EF4-FFF2-40B4-BE49-F238E27FC236}">
                <a16:creationId xmlns:a16="http://schemas.microsoft.com/office/drawing/2014/main" id="{C1A4056F-CC3B-0F4C-9145-808F40D57DA0}"/>
              </a:ext>
            </a:extLst>
          </p:cNvPr>
          <p:cNvCxnSpPr>
            <a:cxnSpLocks/>
          </p:cNvCxnSpPr>
          <p:nvPr/>
        </p:nvCxnSpPr>
        <p:spPr>
          <a:xfrm flipV="1">
            <a:off x="3343960" y="3357016"/>
            <a:ext cx="594627" cy="50421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0C5FB1C-FC31-DE41-BE2C-756D9E1C96BD}"/>
              </a:ext>
            </a:extLst>
          </p:cNvPr>
          <p:cNvSpPr/>
          <p:nvPr/>
        </p:nvSpPr>
        <p:spPr>
          <a:xfrm>
            <a:off x="4760247" y="3767755"/>
            <a:ext cx="2206778" cy="86071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Predict ratings for unseen courses using k-nearest users</a:t>
            </a:r>
          </a:p>
        </p:txBody>
      </p:sp>
      <p:cxnSp>
        <p:nvCxnSpPr>
          <p:cNvPr id="14" name="Straight Arrow Connector 13">
            <a:extLst>
              <a:ext uri="{FF2B5EF4-FFF2-40B4-BE49-F238E27FC236}">
                <a16:creationId xmlns:a16="http://schemas.microsoft.com/office/drawing/2014/main" id="{B7065D5E-FB7B-B946-BDC3-DFBD3A4E0C15}"/>
              </a:ext>
            </a:extLst>
          </p:cNvPr>
          <p:cNvCxnSpPr>
            <a:cxnSpLocks/>
          </p:cNvCxnSpPr>
          <p:nvPr/>
        </p:nvCxnSpPr>
        <p:spPr>
          <a:xfrm>
            <a:off x="4604579" y="3352547"/>
            <a:ext cx="740898" cy="42736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6B7ACCDB-22AE-FF45-AD32-20FC32228338}"/>
              </a:ext>
            </a:extLst>
          </p:cNvPr>
          <p:cNvSpPr/>
          <p:nvPr/>
        </p:nvSpPr>
        <p:spPr>
          <a:xfrm>
            <a:off x="6177186" y="2803907"/>
            <a:ext cx="1962573"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List of predicted interaction ratings</a:t>
            </a:r>
          </a:p>
        </p:txBody>
      </p:sp>
      <p:cxnSp>
        <p:nvCxnSpPr>
          <p:cNvPr id="16" name="Straight Arrow Connector 15">
            <a:extLst>
              <a:ext uri="{FF2B5EF4-FFF2-40B4-BE49-F238E27FC236}">
                <a16:creationId xmlns:a16="http://schemas.microsoft.com/office/drawing/2014/main" id="{4FBB56A3-DC21-3A42-ABDF-B42DEB3A6E53}"/>
              </a:ext>
            </a:extLst>
          </p:cNvPr>
          <p:cNvCxnSpPr>
            <a:cxnSpLocks/>
          </p:cNvCxnSpPr>
          <p:nvPr/>
        </p:nvCxnSpPr>
        <p:spPr>
          <a:xfrm flipV="1">
            <a:off x="6280726" y="3352547"/>
            <a:ext cx="471520" cy="40617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Rounded Rectangle 14">
            <a:extLst>
              <a:ext uri="{FF2B5EF4-FFF2-40B4-BE49-F238E27FC236}">
                <a16:creationId xmlns:a16="http://schemas.microsoft.com/office/drawing/2014/main" id="{6E1A0BE8-47C4-640D-CCDD-7F1301981A4D}"/>
              </a:ext>
            </a:extLst>
          </p:cNvPr>
          <p:cNvSpPr/>
          <p:nvPr/>
        </p:nvSpPr>
        <p:spPr>
          <a:xfrm>
            <a:off x="9206175" y="2808376"/>
            <a:ext cx="1962573"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Recommended Courses List</a:t>
            </a:r>
          </a:p>
        </p:txBody>
      </p:sp>
      <p:sp>
        <p:nvSpPr>
          <p:cNvPr id="8" name="Rectangle 7">
            <a:extLst>
              <a:ext uri="{FF2B5EF4-FFF2-40B4-BE49-F238E27FC236}">
                <a16:creationId xmlns:a16="http://schemas.microsoft.com/office/drawing/2014/main" id="{50E85C5B-2608-98DD-78E8-0368D410C7EF}"/>
              </a:ext>
            </a:extLst>
          </p:cNvPr>
          <p:cNvSpPr/>
          <p:nvPr/>
        </p:nvSpPr>
        <p:spPr>
          <a:xfrm>
            <a:off x="7634746" y="3779907"/>
            <a:ext cx="2433207" cy="82897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Filter out Courses Under a Rating Threshold</a:t>
            </a:r>
          </a:p>
        </p:txBody>
      </p:sp>
      <p:cxnSp>
        <p:nvCxnSpPr>
          <p:cNvPr id="23" name="Straight Arrow Connector 22">
            <a:extLst>
              <a:ext uri="{FF2B5EF4-FFF2-40B4-BE49-F238E27FC236}">
                <a16:creationId xmlns:a16="http://schemas.microsoft.com/office/drawing/2014/main" id="{68B9EE18-41DB-B023-796B-036BC68A151F}"/>
              </a:ext>
            </a:extLst>
          </p:cNvPr>
          <p:cNvCxnSpPr>
            <a:cxnSpLocks/>
          </p:cNvCxnSpPr>
          <p:nvPr/>
        </p:nvCxnSpPr>
        <p:spPr>
          <a:xfrm>
            <a:off x="7571002" y="3348078"/>
            <a:ext cx="740898" cy="42736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DB98040-B8B7-F615-1B2A-74D74E503A7D}"/>
              </a:ext>
            </a:extLst>
          </p:cNvPr>
          <p:cNvCxnSpPr>
            <a:cxnSpLocks/>
          </p:cNvCxnSpPr>
          <p:nvPr/>
        </p:nvCxnSpPr>
        <p:spPr>
          <a:xfrm flipV="1">
            <a:off x="9236261" y="3357016"/>
            <a:ext cx="503271" cy="42289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261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NMF based recommender system</a:t>
            </a:r>
          </a:p>
        </p:txBody>
      </p:sp>
      <p:cxnSp>
        <p:nvCxnSpPr>
          <p:cNvPr id="5" name="Straight Arrow Connector 4">
            <a:extLst>
              <a:ext uri="{FF2B5EF4-FFF2-40B4-BE49-F238E27FC236}">
                <a16:creationId xmlns:a16="http://schemas.microsoft.com/office/drawing/2014/main" id="{3BD5024D-F637-E049-86BB-470819C786C7}"/>
              </a:ext>
            </a:extLst>
          </p:cNvPr>
          <p:cNvCxnSpPr>
            <a:cxnSpLocks/>
          </p:cNvCxnSpPr>
          <p:nvPr/>
        </p:nvCxnSpPr>
        <p:spPr>
          <a:xfrm>
            <a:off x="2541147" y="3274739"/>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ACE873DD-5A17-E74A-A176-37DC05AB7D67}"/>
              </a:ext>
            </a:extLst>
          </p:cNvPr>
          <p:cNvSpPr/>
          <p:nvPr/>
        </p:nvSpPr>
        <p:spPr>
          <a:xfrm>
            <a:off x="5220295" y="2050509"/>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User-Feature Matrix</a:t>
            </a:r>
          </a:p>
        </p:txBody>
      </p:sp>
      <p:sp>
        <p:nvSpPr>
          <p:cNvPr id="9" name="Rounded Rectangle 8">
            <a:extLst>
              <a:ext uri="{FF2B5EF4-FFF2-40B4-BE49-F238E27FC236}">
                <a16:creationId xmlns:a16="http://schemas.microsoft.com/office/drawing/2014/main" id="{B10ED2F6-D532-7142-97BA-904FB755E4F3}"/>
              </a:ext>
            </a:extLst>
          </p:cNvPr>
          <p:cNvSpPr/>
          <p:nvPr/>
        </p:nvSpPr>
        <p:spPr>
          <a:xfrm>
            <a:off x="573267" y="3000419"/>
            <a:ext cx="196788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User-Item Interaction Matrix</a:t>
            </a:r>
          </a:p>
        </p:txBody>
      </p:sp>
      <p:sp>
        <p:nvSpPr>
          <p:cNvPr id="10" name="Rectangle 9">
            <a:extLst>
              <a:ext uri="{FF2B5EF4-FFF2-40B4-BE49-F238E27FC236}">
                <a16:creationId xmlns:a16="http://schemas.microsoft.com/office/drawing/2014/main" id="{BC66C45B-081E-7045-A932-30AF89330AF5}"/>
              </a:ext>
            </a:extLst>
          </p:cNvPr>
          <p:cNvSpPr/>
          <p:nvPr/>
        </p:nvSpPr>
        <p:spPr>
          <a:xfrm>
            <a:off x="2960338" y="2937855"/>
            <a:ext cx="184076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NMF</a:t>
            </a:r>
          </a:p>
        </p:txBody>
      </p:sp>
      <p:cxnSp>
        <p:nvCxnSpPr>
          <p:cNvPr id="12" name="Straight Arrow Connector 11">
            <a:extLst>
              <a:ext uri="{FF2B5EF4-FFF2-40B4-BE49-F238E27FC236}">
                <a16:creationId xmlns:a16="http://schemas.microsoft.com/office/drawing/2014/main" id="{C1A4056F-CC3B-0F4C-9145-808F40D57DA0}"/>
              </a:ext>
            </a:extLst>
          </p:cNvPr>
          <p:cNvCxnSpPr>
            <a:cxnSpLocks/>
            <a:endCxn id="3" idx="1"/>
          </p:cNvCxnSpPr>
          <p:nvPr/>
        </p:nvCxnSpPr>
        <p:spPr>
          <a:xfrm flipV="1">
            <a:off x="4801104" y="2324829"/>
            <a:ext cx="419191" cy="94991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0C5FB1C-FC31-DE41-BE2C-756D9E1C96BD}"/>
              </a:ext>
            </a:extLst>
          </p:cNvPr>
          <p:cNvSpPr/>
          <p:nvPr/>
        </p:nvSpPr>
        <p:spPr>
          <a:xfrm>
            <a:off x="7253079" y="2939628"/>
            <a:ext cx="184076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Reconstruct User-Item Matrix</a:t>
            </a:r>
          </a:p>
        </p:txBody>
      </p:sp>
      <p:cxnSp>
        <p:nvCxnSpPr>
          <p:cNvPr id="14" name="Straight Arrow Connector 13">
            <a:extLst>
              <a:ext uri="{FF2B5EF4-FFF2-40B4-BE49-F238E27FC236}">
                <a16:creationId xmlns:a16="http://schemas.microsoft.com/office/drawing/2014/main" id="{B7065D5E-FB7B-B946-BDC3-DFBD3A4E0C15}"/>
              </a:ext>
            </a:extLst>
          </p:cNvPr>
          <p:cNvCxnSpPr>
            <a:cxnSpLocks/>
            <a:endCxn id="13" idx="1"/>
          </p:cNvCxnSpPr>
          <p:nvPr/>
        </p:nvCxnSpPr>
        <p:spPr>
          <a:xfrm>
            <a:off x="6866215" y="2324829"/>
            <a:ext cx="386864" cy="95168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6B7ACCDB-22AE-FF45-AD32-20FC32228338}"/>
              </a:ext>
            </a:extLst>
          </p:cNvPr>
          <p:cNvSpPr/>
          <p:nvPr/>
        </p:nvSpPr>
        <p:spPr>
          <a:xfrm>
            <a:off x="9513035" y="3002193"/>
            <a:ext cx="1840765"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Approximate User-Item Matrix</a:t>
            </a:r>
          </a:p>
        </p:txBody>
      </p:sp>
      <p:cxnSp>
        <p:nvCxnSpPr>
          <p:cNvPr id="16" name="Straight Arrow Connector 15">
            <a:extLst>
              <a:ext uri="{FF2B5EF4-FFF2-40B4-BE49-F238E27FC236}">
                <a16:creationId xmlns:a16="http://schemas.microsoft.com/office/drawing/2014/main" id="{4FBB56A3-DC21-3A42-ABDF-B42DEB3A6E53}"/>
              </a:ext>
            </a:extLst>
          </p:cNvPr>
          <p:cNvCxnSpPr>
            <a:cxnSpLocks/>
          </p:cNvCxnSpPr>
          <p:nvPr/>
        </p:nvCxnSpPr>
        <p:spPr>
          <a:xfrm>
            <a:off x="9093845" y="3274739"/>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Rounded Rectangle 2">
            <a:extLst>
              <a:ext uri="{FF2B5EF4-FFF2-40B4-BE49-F238E27FC236}">
                <a16:creationId xmlns:a16="http://schemas.microsoft.com/office/drawing/2014/main" id="{5D137C02-AD58-00A0-528F-4E2F0B4C37A7}"/>
              </a:ext>
            </a:extLst>
          </p:cNvPr>
          <p:cNvSpPr/>
          <p:nvPr/>
        </p:nvSpPr>
        <p:spPr>
          <a:xfrm>
            <a:off x="5220295" y="4118174"/>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Feature-Item Matrix</a:t>
            </a:r>
          </a:p>
        </p:txBody>
      </p:sp>
      <p:cxnSp>
        <p:nvCxnSpPr>
          <p:cNvPr id="8" name="Straight Arrow Connector 7">
            <a:extLst>
              <a:ext uri="{FF2B5EF4-FFF2-40B4-BE49-F238E27FC236}">
                <a16:creationId xmlns:a16="http://schemas.microsoft.com/office/drawing/2014/main" id="{F22B1083-A744-634D-4B55-F66A696B9824}"/>
              </a:ext>
            </a:extLst>
          </p:cNvPr>
          <p:cNvCxnSpPr>
            <a:cxnSpLocks/>
            <a:endCxn id="2" idx="1"/>
          </p:cNvCxnSpPr>
          <p:nvPr/>
        </p:nvCxnSpPr>
        <p:spPr>
          <a:xfrm>
            <a:off x="4801103" y="3274739"/>
            <a:ext cx="419192" cy="1117755"/>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4AEF178-775A-32A9-7C75-CD6B95B824CF}"/>
              </a:ext>
            </a:extLst>
          </p:cNvPr>
          <p:cNvCxnSpPr>
            <a:cxnSpLocks/>
            <a:endCxn id="13" idx="1"/>
          </p:cNvCxnSpPr>
          <p:nvPr/>
        </p:nvCxnSpPr>
        <p:spPr>
          <a:xfrm flipV="1">
            <a:off x="6866215" y="3276513"/>
            <a:ext cx="386864" cy="111598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939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Flowchart of Neural Network Embedding based recommender system</a:t>
            </a:r>
          </a:p>
        </p:txBody>
      </p:sp>
      <p:cxnSp>
        <p:nvCxnSpPr>
          <p:cNvPr id="5" name="Straight Arrow Connector 4">
            <a:extLst>
              <a:ext uri="{FF2B5EF4-FFF2-40B4-BE49-F238E27FC236}">
                <a16:creationId xmlns:a16="http://schemas.microsoft.com/office/drawing/2014/main" id="{3BD5024D-F637-E049-86BB-470819C786C7}"/>
              </a:ext>
            </a:extLst>
          </p:cNvPr>
          <p:cNvCxnSpPr>
            <a:cxnSpLocks/>
          </p:cNvCxnSpPr>
          <p:nvPr/>
        </p:nvCxnSpPr>
        <p:spPr>
          <a:xfrm>
            <a:off x="1944363" y="2684180"/>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ounded Rectangle 2">
            <a:extLst>
              <a:ext uri="{FF2B5EF4-FFF2-40B4-BE49-F238E27FC236}">
                <a16:creationId xmlns:a16="http://schemas.microsoft.com/office/drawing/2014/main" id="{ACE873DD-5A17-E74A-A176-37DC05AB7D67}"/>
              </a:ext>
            </a:extLst>
          </p:cNvPr>
          <p:cNvSpPr/>
          <p:nvPr/>
        </p:nvSpPr>
        <p:spPr>
          <a:xfrm>
            <a:off x="4623511" y="2409860"/>
            <a:ext cx="1781908"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 Embedded Vector</a:t>
            </a:r>
          </a:p>
        </p:txBody>
      </p:sp>
      <p:sp>
        <p:nvSpPr>
          <p:cNvPr id="9" name="Rounded Rectangle 8">
            <a:extLst>
              <a:ext uri="{FF2B5EF4-FFF2-40B4-BE49-F238E27FC236}">
                <a16:creationId xmlns:a16="http://schemas.microsoft.com/office/drawing/2014/main" id="{B10ED2F6-D532-7142-97BA-904FB755E4F3}"/>
              </a:ext>
            </a:extLst>
          </p:cNvPr>
          <p:cNvSpPr/>
          <p:nvPr/>
        </p:nvSpPr>
        <p:spPr>
          <a:xfrm>
            <a:off x="298443" y="2406535"/>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One-Hot User Vector</a:t>
            </a:r>
          </a:p>
        </p:txBody>
      </p:sp>
      <p:sp>
        <p:nvSpPr>
          <p:cNvPr id="10" name="Rectangle 9">
            <a:extLst>
              <a:ext uri="{FF2B5EF4-FFF2-40B4-BE49-F238E27FC236}">
                <a16:creationId xmlns:a16="http://schemas.microsoft.com/office/drawing/2014/main" id="{BC66C45B-081E-7045-A932-30AF89330AF5}"/>
              </a:ext>
            </a:extLst>
          </p:cNvPr>
          <p:cNvSpPr/>
          <p:nvPr/>
        </p:nvSpPr>
        <p:spPr>
          <a:xfrm>
            <a:off x="2363554" y="2347295"/>
            <a:ext cx="184076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Embedding Layer</a:t>
            </a:r>
          </a:p>
        </p:txBody>
      </p:sp>
      <p:cxnSp>
        <p:nvCxnSpPr>
          <p:cNvPr id="12" name="Straight Arrow Connector 11">
            <a:extLst>
              <a:ext uri="{FF2B5EF4-FFF2-40B4-BE49-F238E27FC236}">
                <a16:creationId xmlns:a16="http://schemas.microsoft.com/office/drawing/2014/main" id="{C1A4056F-CC3B-0F4C-9145-808F40D57DA0}"/>
              </a:ext>
            </a:extLst>
          </p:cNvPr>
          <p:cNvCxnSpPr>
            <a:cxnSpLocks/>
          </p:cNvCxnSpPr>
          <p:nvPr/>
        </p:nvCxnSpPr>
        <p:spPr>
          <a:xfrm>
            <a:off x="4204320" y="2680855"/>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0C5FB1C-FC31-DE41-BE2C-756D9E1C96BD}"/>
              </a:ext>
            </a:extLst>
          </p:cNvPr>
          <p:cNvSpPr/>
          <p:nvPr/>
        </p:nvSpPr>
        <p:spPr>
          <a:xfrm>
            <a:off x="6824610" y="3415672"/>
            <a:ext cx="1362717"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Dot Product</a:t>
            </a:r>
          </a:p>
        </p:txBody>
      </p:sp>
      <p:cxnSp>
        <p:nvCxnSpPr>
          <p:cNvPr id="14" name="Straight Arrow Connector 13">
            <a:extLst>
              <a:ext uri="{FF2B5EF4-FFF2-40B4-BE49-F238E27FC236}">
                <a16:creationId xmlns:a16="http://schemas.microsoft.com/office/drawing/2014/main" id="{B7065D5E-FB7B-B946-BDC3-DFBD3A4E0C15}"/>
              </a:ext>
            </a:extLst>
          </p:cNvPr>
          <p:cNvCxnSpPr>
            <a:cxnSpLocks/>
          </p:cNvCxnSpPr>
          <p:nvPr/>
        </p:nvCxnSpPr>
        <p:spPr>
          <a:xfrm>
            <a:off x="6405419" y="2685893"/>
            <a:ext cx="419191" cy="73978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6B7ACCDB-22AE-FF45-AD32-20FC32228338}"/>
              </a:ext>
            </a:extLst>
          </p:cNvPr>
          <p:cNvSpPr/>
          <p:nvPr/>
        </p:nvSpPr>
        <p:spPr>
          <a:xfrm>
            <a:off x="10388426" y="3472915"/>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Rating Estimation</a:t>
            </a:r>
          </a:p>
        </p:txBody>
      </p:sp>
      <p:cxnSp>
        <p:nvCxnSpPr>
          <p:cNvPr id="16" name="Straight Arrow Connector 15">
            <a:extLst>
              <a:ext uri="{FF2B5EF4-FFF2-40B4-BE49-F238E27FC236}">
                <a16:creationId xmlns:a16="http://schemas.microsoft.com/office/drawing/2014/main" id="{4FBB56A3-DC21-3A42-ABDF-B42DEB3A6E53}"/>
              </a:ext>
            </a:extLst>
          </p:cNvPr>
          <p:cNvCxnSpPr>
            <a:cxnSpLocks/>
          </p:cNvCxnSpPr>
          <p:nvPr/>
        </p:nvCxnSpPr>
        <p:spPr>
          <a:xfrm>
            <a:off x="8187327" y="3747235"/>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Rounded Rectangle 8">
            <a:extLst>
              <a:ext uri="{FF2B5EF4-FFF2-40B4-BE49-F238E27FC236}">
                <a16:creationId xmlns:a16="http://schemas.microsoft.com/office/drawing/2014/main" id="{6C768966-3B7A-E61F-237E-464DE352A075}"/>
              </a:ext>
            </a:extLst>
          </p:cNvPr>
          <p:cNvSpPr/>
          <p:nvPr/>
        </p:nvSpPr>
        <p:spPr>
          <a:xfrm>
            <a:off x="298443" y="4485249"/>
            <a:ext cx="1645920"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One-Hot Item Vector</a:t>
            </a:r>
          </a:p>
        </p:txBody>
      </p:sp>
      <p:sp>
        <p:nvSpPr>
          <p:cNvPr id="7" name="Rounded Rectangle 2">
            <a:extLst>
              <a:ext uri="{FF2B5EF4-FFF2-40B4-BE49-F238E27FC236}">
                <a16:creationId xmlns:a16="http://schemas.microsoft.com/office/drawing/2014/main" id="{CD38A6B3-5F76-1DB7-4288-3F3BD16A4FC3}"/>
              </a:ext>
            </a:extLst>
          </p:cNvPr>
          <p:cNvSpPr/>
          <p:nvPr/>
        </p:nvSpPr>
        <p:spPr>
          <a:xfrm>
            <a:off x="4623511" y="4485249"/>
            <a:ext cx="1781908" cy="54864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Item Embedded Vector</a:t>
            </a:r>
          </a:p>
        </p:txBody>
      </p:sp>
      <p:sp>
        <p:nvSpPr>
          <p:cNvPr id="8" name="Rectangle 7">
            <a:extLst>
              <a:ext uri="{FF2B5EF4-FFF2-40B4-BE49-F238E27FC236}">
                <a16:creationId xmlns:a16="http://schemas.microsoft.com/office/drawing/2014/main" id="{05B5814C-930E-6B66-0BE1-FBA7F10B31FD}"/>
              </a:ext>
            </a:extLst>
          </p:cNvPr>
          <p:cNvSpPr/>
          <p:nvPr/>
        </p:nvSpPr>
        <p:spPr>
          <a:xfrm>
            <a:off x="8606518" y="3410350"/>
            <a:ext cx="1362717"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ReLu</a:t>
            </a:r>
            <a:r>
              <a:rPr lang="en-US" dirty="0">
                <a:solidFill>
                  <a:schemeClr val="tx1"/>
                </a:solidFill>
              </a:rPr>
              <a:t> Activation</a:t>
            </a:r>
          </a:p>
        </p:txBody>
      </p:sp>
      <p:sp>
        <p:nvSpPr>
          <p:cNvPr id="11" name="Rectangle 10">
            <a:extLst>
              <a:ext uri="{FF2B5EF4-FFF2-40B4-BE49-F238E27FC236}">
                <a16:creationId xmlns:a16="http://schemas.microsoft.com/office/drawing/2014/main" id="{162E746B-ED0F-D8BA-2752-9C29C7DF7EBC}"/>
              </a:ext>
            </a:extLst>
          </p:cNvPr>
          <p:cNvSpPr/>
          <p:nvPr/>
        </p:nvSpPr>
        <p:spPr>
          <a:xfrm>
            <a:off x="2363554" y="4422685"/>
            <a:ext cx="1840766" cy="67376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Embedding Layer</a:t>
            </a:r>
          </a:p>
        </p:txBody>
      </p:sp>
      <p:cxnSp>
        <p:nvCxnSpPr>
          <p:cNvPr id="17" name="Straight Arrow Connector 16">
            <a:extLst>
              <a:ext uri="{FF2B5EF4-FFF2-40B4-BE49-F238E27FC236}">
                <a16:creationId xmlns:a16="http://schemas.microsoft.com/office/drawing/2014/main" id="{69EDA25F-2FD5-4C4D-2D30-C548B0155BB4}"/>
              </a:ext>
            </a:extLst>
          </p:cNvPr>
          <p:cNvCxnSpPr>
            <a:cxnSpLocks/>
          </p:cNvCxnSpPr>
          <p:nvPr/>
        </p:nvCxnSpPr>
        <p:spPr>
          <a:xfrm>
            <a:off x="1944362" y="4764834"/>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D492107-7A8D-8538-FF5E-C1ECB8ED228E}"/>
              </a:ext>
            </a:extLst>
          </p:cNvPr>
          <p:cNvCxnSpPr>
            <a:cxnSpLocks/>
          </p:cNvCxnSpPr>
          <p:nvPr/>
        </p:nvCxnSpPr>
        <p:spPr>
          <a:xfrm>
            <a:off x="4204320" y="4759569"/>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9431189-88DD-628E-EE63-9662CEBC4D81}"/>
              </a:ext>
            </a:extLst>
          </p:cNvPr>
          <p:cNvCxnSpPr>
            <a:cxnSpLocks/>
            <a:stCxn id="7" idx="3"/>
          </p:cNvCxnSpPr>
          <p:nvPr/>
        </p:nvCxnSpPr>
        <p:spPr>
          <a:xfrm flipV="1">
            <a:off x="6405419" y="4091765"/>
            <a:ext cx="419191" cy="66780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4582182-EE47-EC46-CEDD-90E4C01EC2F9}"/>
              </a:ext>
            </a:extLst>
          </p:cNvPr>
          <p:cNvCxnSpPr>
            <a:cxnSpLocks/>
          </p:cNvCxnSpPr>
          <p:nvPr/>
        </p:nvCxnSpPr>
        <p:spPr>
          <a:xfrm>
            <a:off x="9969235" y="3747235"/>
            <a:ext cx="41919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1004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10515600" cy="332082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a:rPr>
              <a:t>Introduction and Background</a:t>
            </a:r>
          </a:p>
          <a:p>
            <a:pPr>
              <a:lnSpc>
                <a:spcPct val="100000"/>
              </a:lnSpc>
              <a:spcBef>
                <a:spcPts val="1400"/>
              </a:spcBef>
            </a:pPr>
            <a:r>
              <a:rPr lang="en-US" sz="2000" dirty="0">
                <a:solidFill>
                  <a:schemeClr val="accent3">
                    <a:lumMod val="25000"/>
                  </a:schemeClr>
                </a:solidFill>
                <a:latin typeface="Abadi"/>
              </a:rPr>
              <a:t>Exploratory Data Analysis</a:t>
            </a:r>
          </a:p>
          <a:p>
            <a:pPr>
              <a:lnSpc>
                <a:spcPct val="100000"/>
              </a:lnSpc>
              <a:spcBef>
                <a:spcPts val="1400"/>
              </a:spcBef>
            </a:pPr>
            <a:r>
              <a:rPr lang="en-US" sz="2000" dirty="0">
                <a:solidFill>
                  <a:schemeClr val="accent3">
                    <a:lumMod val="25000"/>
                  </a:schemeClr>
                </a:solidFill>
                <a:latin typeface="Abadi"/>
              </a:rPr>
              <a:t>Content-based Recommender System using Unsupervised Learning</a:t>
            </a:r>
          </a:p>
          <a:p>
            <a:pPr>
              <a:lnSpc>
                <a:spcPct val="100000"/>
              </a:lnSpc>
              <a:spcBef>
                <a:spcPts val="1400"/>
              </a:spcBef>
            </a:pPr>
            <a:r>
              <a:rPr lang="en-US" sz="2000" dirty="0">
                <a:solidFill>
                  <a:schemeClr val="accent3">
                    <a:lumMod val="25000"/>
                  </a:schemeClr>
                </a:solidFill>
                <a:latin typeface="Abadi"/>
              </a:rPr>
              <a:t>Collaborative-filtering based Recommender System using Supervised learning</a:t>
            </a:r>
          </a:p>
          <a:p>
            <a:pPr>
              <a:lnSpc>
                <a:spcPct val="100000"/>
              </a:lnSpc>
              <a:spcBef>
                <a:spcPts val="1400"/>
              </a:spcBef>
            </a:pPr>
            <a:r>
              <a:rPr lang="en-US" sz="2000" dirty="0">
                <a:solidFill>
                  <a:schemeClr val="accent3">
                    <a:lumMod val="25000"/>
                  </a:schemeClr>
                </a:solidFill>
                <a:latin typeface="Abadi"/>
              </a:rPr>
              <a:t>Conclusions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300" dirty="0">
                <a:solidFill>
                  <a:srgbClr val="0B49CB"/>
                </a:solidFill>
                <a:latin typeface="Abadi"/>
              </a:rPr>
              <a:t>Outline</a:t>
            </a:r>
            <a:endParaRPr lang="en-US" dirty="0">
              <a:solidFill>
                <a:srgbClr val="0B49CB"/>
              </a:solidFill>
              <a:latin typeface="Abadi"/>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Compare the performance of collaborative-filtering models</a:t>
            </a:r>
          </a:p>
        </p:txBody>
      </p:sp>
      <p:pic>
        <p:nvPicPr>
          <p:cNvPr id="3" name="Picture 2">
            <a:extLst>
              <a:ext uri="{FF2B5EF4-FFF2-40B4-BE49-F238E27FC236}">
                <a16:creationId xmlns:a16="http://schemas.microsoft.com/office/drawing/2014/main" id="{A0E4511A-AC36-8FED-9771-3C368EBA12CC}"/>
              </a:ext>
            </a:extLst>
          </p:cNvPr>
          <p:cNvPicPr>
            <a:picLocks noChangeAspect="1"/>
          </p:cNvPicPr>
          <p:nvPr/>
        </p:nvPicPr>
        <p:blipFill>
          <a:blip r:embed="rId3"/>
          <a:stretch>
            <a:fillRect/>
          </a:stretch>
        </p:blipFill>
        <p:spPr>
          <a:xfrm>
            <a:off x="2637692" y="1603967"/>
            <a:ext cx="6368743" cy="5055505"/>
          </a:xfrm>
          <a:prstGeom prst="rect">
            <a:avLst/>
          </a:prstGeom>
        </p:spPr>
      </p:pic>
    </p:spTree>
    <p:extLst>
      <p:ext uri="{BB962C8B-B14F-4D97-AF65-F5344CB8AC3E}">
        <p14:creationId xmlns:p14="http://schemas.microsoft.com/office/powerpoint/2010/main" val="4130130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98474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User Profile-based recommender system performed quite well, providing at least 40 course recommendations on average per user</a:t>
            </a:r>
          </a:p>
          <a:p>
            <a:pPr>
              <a:lnSpc>
                <a:spcPct val="100000"/>
              </a:lnSpc>
              <a:spcBef>
                <a:spcPts val="1400"/>
              </a:spcBef>
            </a:pPr>
            <a:r>
              <a:rPr lang="en-US" sz="2000" dirty="0">
                <a:solidFill>
                  <a:schemeClr val="accent3">
                    <a:lumMod val="25000"/>
                  </a:schemeClr>
                </a:solidFill>
                <a:latin typeface="Abadi" panose="020B0604020104020204" pitchFamily="34" charset="0"/>
              </a:rPr>
              <a:t>The Course Similarity system worked rather poorly, only recommending 3 courses per user on average at a low threshold</a:t>
            </a:r>
          </a:p>
          <a:p>
            <a:pPr>
              <a:lnSpc>
                <a:spcPct val="100000"/>
              </a:lnSpc>
              <a:spcBef>
                <a:spcPts val="1400"/>
              </a:spcBef>
            </a:pPr>
            <a:r>
              <a:rPr lang="en-US" sz="2000" dirty="0">
                <a:solidFill>
                  <a:schemeClr val="accent3">
                    <a:lumMod val="25000"/>
                  </a:schemeClr>
                </a:solidFill>
                <a:latin typeface="Abadi" panose="020B0604020104020204" pitchFamily="34" charset="0"/>
              </a:rPr>
              <a:t>The k-means clustering system performed adequately, giving each user about 10 recommendations on average, even with a high cluster enrollments threshold</a:t>
            </a:r>
          </a:p>
          <a:p>
            <a:pPr>
              <a:lnSpc>
                <a:spcPct val="100000"/>
              </a:lnSpc>
              <a:spcBef>
                <a:spcPts val="1400"/>
              </a:spcBef>
            </a:pPr>
            <a:r>
              <a:rPr lang="en-US" sz="2000" dirty="0">
                <a:solidFill>
                  <a:schemeClr val="accent3">
                    <a:lumMod val="25000"/>
                  </a:schemeClr>
                </a:solidFill>
                <a:latin typeface="Abadi" panose="020B0604020104020204" pitchFamily="34" charset="0"/>
              </a:rPr>
              <a:t>The KNN and NMF models all but failed, only performing marginally better than randomly guessing the users rating</a:t>
            </a:r>
          </a:p>
          <a:p>
            <a:pPr>
              <a:lnSpc>
                <a:spcPct val="100000"/>
              </a:lnSpc>
              <a:spcBef>
                <a:spcPts val="1400"/>
              </a:spcBef>
            </a:pPr>
            <a:r>
              <a:rPr lang="en-US" sz="2000" dirty="0">
                <a:solidFill>
                  <a:schemeClr val="accent3">
                    <a:lumMod val="25000"/>
                  </a:schemeClr>
                </a:solidFill>
                <a:latin typeface="Abadi" panose="020B0604020104020204" pitchFamily="34" charset="0"/>
              </a:rPr>
              <a:t>The Neural Network Embedding model performed rather well, reaching an </a:t>
            </a:r>
            <a:r>
              <a:rPr lang="en-US" sz="2000" dirty="0" err="1">
                <a:solidFill>
                  <a:schemeClr val="accent3">
                    <a:lumMod val="25000"/>
                  </a:schemeClr>
                </a:solidFill>
                <a:latin typeface="Abadi" panose="020B0604020104020204" pitchFamily="34" charset="0"/>
              </a:rPr>
              <a:t>rmse</a:t>
            </a:r>
            <a:r>
              <a:rPr lang="en-US" sz="2000" dirty="0">
                <a:solidFill>
                  <a:schemeClr val="accent3">
                    <a:lumMod val="25000"/>
                  </a:schemeClr>
                </a:solidFill>
                <a:latin typeface="Abadi" panose="020B0604020104020204" pitchFamily="34" charset="0"/>
              </a:rPr>
              <a:t> of 0.21 (compared to 1.3 for the other two models)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81089"/>
            <a:ext cx="8572966" cy="44875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latin typeface="Abadi" panose="020B0604020104020204" pitchFamily="34" charset="0"/>
              </a:rPr>
              <a:t>Recommender systems provide a powerful way to: </a:t>
            </a:r>
          </a:p>
          <a:p>
            <a:pPr lvl="1">
              <a:spcBef>
                <a:spcPts val="1400"/>
              </a:spcBef>
            </a:pPr>
            <a:r>
              <a:rPr lang="en-US" sz="1800" dirty="0">
                <a:solidFill>
                  <a:schemeClr val="accent3">
                    <a:lumMod val="25000"/>
                  </a:schemeClr>
                </a:solidFill>
                <a:latin typeface="Abadi" panose="020B0604020104020204" pitchFamily="34" charset="0"/>
              </a:rPr>
              <a:t>Enhance the user experience by making them aware of additional content/products relevant to their interests</a:t>
            </a:r>
          </a:p>
          <a:p>
            <a:pPr lvl="1">
              <a:spcBef>
                <a:spcPts val="1400"/>
              </a:spcBef>
            </a:pPr>
            <a:r>
              <a:rPr lang="en-US" sz="1800" dirty="0">
                <a:solidFill>
                  <a:schemeClr val="accent3">
                    <a:lumMod val="25000"/>
                  </a:schemeClr>
                </a:solidFill>
                <a:latin typeface="Abadi" panose="020B0604020104020204" pitchFamily="34" charset="0"/>
              </a:rPr>
              <a:t>Increase user engagement with content/products</a:t>
            </a:r>
          </a:p>
          <a:p>
            <a:pPr lvl="1">
              <a:spcBef>
                <a:spcPts val="1400"/>
              </a:spcBef>
            </a:pPr>
            <a:r>
              <a:rPr lang="en-US" sz="1800" dirty="0">
                <a:solidFill>
                  <a:schemeClr val="accent3">
                    <a:lumMod val="25000"/>
                  </a:schemeClr>
                </a:solidFill>
                <a:latin typeface="Abadi" panose="020B0604020104020204" pitchFamily="34" charset="0"/>
              </a:rPr>
              <a:t>Gain insights into user interactions with provided content/products</a:t>
            </a:r>
            <a:endParaRPr lang="en-US" sz="2200" dirty="0">
              <a:solidFill>
                <a:schemeClr val="accent3">
                  <a:lumMod val="25000"/>
                </a:schemeClr>
              </a:solidFill>
              <a:latin typeface="Abadi" panose="020B0604020104020204" pitchFamily="34" charset="0"/>
            </a:endParaRPr>
          </a:p>
          <a:p>
            <a:pPr>
              <a:spcBef>
                <a:spcPts val="1400"/>
              </a:spcBef>
            </a:pPr>
            <a:r>
              <a:rPr lang="en-US" sz="2400" dirty="0">
                <a:solidFill>
                  <a:schemeClr val="accent3">
                    <a:lumMod val="25000"/>
                  </a:schemeClr>
                </a:solidFill>
                <a:latin typeface="Abadi" panose="020B0604020104020204" pitchFamily="34" charset="0"/>
              </a:rPr>
              <a:t>In this presentation, I overview methods used to develop recommender systems for an online learning platform</a:t>
            </a:r>
          </a:p>
        </p:txBody>
      </p:sp>
    </p:spTree>
    <p:extLst>
      <p:ext uri="{BB962C8B-B14F-4D97-AF65-F5344CB8AC3E}">
        <p14:creationId xmlns:p14="http://schemas.microsoft.com/office/powerpoint/2010/main" val="2560061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F7BC5-E183-2F4D-BC8D-2C69A220292B}"/>
              </a:ext>
            </a:extLst>
          </p:cNvPr>
          <p:cNvSpPr>
            <a:spLocks noGrp="1"/>
          </p:cNvSpPr>
          <p:nvPr>
            <p:ph type="title"/>
          </p:nvPr>
        </p:nvSpPr>
        <p:spPr/>
        <p:txBody>
          <a:bodyPr/>
          <a:lstStyle/>
          <a:p>
            <a:r>
              <a:rPr lang="en-US" dirty="0">
                <a:solidFill>
                  <a:schemeClr val="accent3">
                    <a:lumMod val="25000"/>
                  </a:schemeClr>
                </a:solidFill>
                <a:latin typeface="Abadi"/>
              </a:rPr>
              <a:t>Exploratory Data Analysis</a:t>
            </a:r>
            <a:endParaRPr lang="en-US" dirty="0"/>
          </a:p>
        </p:txBody>
      </p:sp>
      <p:pic>
        <p:nvPicPr>
          <p:cNvPr id="36" name="Graphic 35">
            <a:extLst>
              <a:ext uri="{FF2B5EF4-FFF2-40B4-BE49-F238E27FC236}">
                <a16:creationId xmlns:a16="http://schemas.microsoft.com/office/drawing/2014/main" id="{693C86CF-B31B-4549-BA68-C5C2DB4748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833055" y="5553777"/>
            <a:ext cx="1028790" cy="1028790"/>
          </a:xfrm>
          <a:prstGeom prst="rect">
            <a:avLst/>
          </a:prstGeom>
        </p:spPr>
      </p:pic>
    </p:spTree>
    <p:extLst>
      <p:ext uri="{BB962C8B-B14F-4D97-AF65-F5344CB8AC3E}">
        <p14:creationId xmlns:p14="http://schemas.microsoft.com/office/powerpoint/2010/main" val="3608834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Course counts per genre</a:t>
            </a:r>
          </a:p>
        </p:txBody>
      </p:sp>
      <p:pic>
        <p:nvPicPr>
          <p:cNvPr id="5" name="Picture 4">
            <a:extLst>
              <a:ext uri="{FF2B5EF4-FFF2-40B4-BE49-F238E27FC236}">
                <a16:creationId xmlns:a16="http://schemas.microsoft.com/office/drawing/2014/main" id="{8FC4D2C3-0D36-BE1E-8924-D143A1890570}"/>
              </a:ext>
            </a:extLst>
          </p:cNvPr>
          <p:cNvPicPr>
            <a:picLocks noChangeAspect="1"/>
          </p:cNvPicPr>
          <p:nvPr/>
        </p:nvPicPr>
        <p:blipFill>
          <a:blip r:embed="rId3"/>
          <a:stretch>
            <a:fillRect/>
          </a:stretch>
        </p:blipFill>
        <p:spPr>
          <a:xfrm>
            <a:off x="2497255" y="1136505"/>
            <a:ext cx="5605735" cy="5356370"/>
          </a:xfrm>
          <a:prstGeom prst="rect">
            <a:avLst/>
          </a:prstGeom>
        </p:spPr>
      </p:pic>
    </p:spTree>
    <p:extLst>
      <p:ext uri="{BB962C8B-B14F-4D97-AF65-F5344CB8AC3E}">
        <p14:creationId xmlns:p14="http://schemas.microsoft.com/office/powerpoint/2010/main" val="27655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Course enrollment distribution</a:t>
            </a:r>
          </a:p>
        </p:txBody>
      </p:sp>
      <p:pic>
        <p:nvPicPr>
          <p:cNvPr id="10" name="Picture 9">
            <a:extLst>
              <a:ext uri="{FF2B5EF4-FFF2-40B4-BE49-F238E27FC236}">
                <a16:creationId xmlns:a16="http://schemas.microsoft.com/office/drawing/2014/main" id="{6B55E232-454F-2F14-6155-034C60D45170}"/>
              </a:ext>
            </a:extLst>
          </p:cNvPr>
          <p:cNvPicPr>
            <a:picLocks noChangeAspect="1"/>
          </p:cNvPicPr>
          <p:nvPr/>
        </p:nvPicPr>
        <p:blipFill>
          <a:blip r:embed="rId3"/>
          <a:stretch>
            <a:fillRect/>
          </a:stretch>
        </p:blipFill>
        <p:spPr>
          <a:xfrm>
            <a:off x="2147098" y="1438407"/>
            <a:ext cx="6891393" cy="5054468"/>
          </a:xfrm>
          <a:prstGeom prst="rect">
            <a:avLst/>
          </a:prstGeom>
        </p:spPr>
      </p:pic>
    </p:spTree>
    <p:extLst>
      <p:ext uri="{BB962C8B-B14F-4D97-AF65-F5344CB8AC3E}">
        <p14:creationId xmlns:p14="http://schemas.microsoft.com/office/powerpoint/2010/main" val="2945704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20 most popular courses</a:t>
            </a:r>
          </a:p>
        </p:txBody>
      </p:sp>
      <p:pic>
        <p:nvPicPr>
          <p:cNvPr id="5" name="Picture 4">
            <a:extLst>
              <a:ext uri="{FF2B5EF4-FFF2-40B4-BE49-F238E27FC236}">
                <a16:creationId xmlns:a16="http://schemas.microsoft.com/office/drawing/2014/main" id="{95EFF982-D7B4-DE8E-09AB-DACD75DBBF60}"/>
              </a:ext>
            </a:extLst>
          </p:cNvPr>
          <p:cNvPicPr>
            <a:picLocks noChangeAspect="1"/>
          </p:cNvPicPr>
          <p:nvPr/>
        </p:nvPicPr>
        <p:blipFill>
          <a:blip r:embed="rId3"/>
          <a:stretch>
            <a:fillRect/>
          </a:stretch>
        </p:blipFill>
        <p:spPr>
          <a:xfrm>
            <a:off x="3483772" y="1178169"/>
            <a:ext cx="3859563" cy="5484994"/>
          </a:xfrm>
          <a:prstGeom prst="rect">
            <a:avLst/>
          </a:prstGeom>
        </p:spPr>
      </p:pic>
    </p:spTree>
    <p:extLst>
      <p:ext uri="{BB962C8B-B14F-4D97-AF65-F5344CB8AC3E}">
        <p14:creationId xmlns:p14="http://schemas.microsoft.com/office/powerpoint/2010/main" val="2818796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6EB370-3F0F-1B41-BFE3-77AFB99A4166}"/>
              </a:ext>
            </a:extLst>
          </p:cNvPr>
          <p:cNvSpPr>
            <a:spLocks noGrp="1"/>
          </p:cNvSpPr>
          <p:nvPr>
            <p:ph type="title"/>
          </p:nvPr>
        </p:nvSpPr>
        <p:spPr/>
        <p:txBody>
          <a:bodyPr/>
          <a:lstStyle/>
          <a:p>
            <a:r>
              <a:rPr lang="en-US" sz="4000" dirty="0">
                <a:solidFill>
                  <a:srgbClr val="0B49CB"/>
                </a:solidFill>
                <a:latin typeface="Abadi"/>
              </a:rPr>
              <a:t>Word cloud of course titles</a:t>
            </a:r>
          </a:p>
        </p:txBody>
      </p:sp>
      <p:pic>
        <p:nvPicPr>
          <p:cNvPr id="3" name="Picture 2">
            <a:extLst>
              <a:ext uri="{FF2B5EF4-FFF2-40B4-BE49-F238E27FC236}">
                <a16:creationId xmlns:a16="http://schemas.microsoft.com/office/drawing/2014/main" id="{C13725F1-7803-4242-3519-D35F7CB7655B}"/>
              </a:ext>
            </a:extLst>
          </p:cNvPr>
          <p:cNvPicPr>
            <a:picLocks noChangeAspect="1"/>
          </p:cNvPicPr>
          <p:nvPr/>
        </p:nvPicPr>
        <p:blipFill>
          <a:blip r:embed="rId3"/>
          <a:stretch>
            <a:fillRect/>
          </a:stretch>
        </p:blipFill>
        <p:spPr>
          <a:xfrm>
            <a:off x="773950" y="1274706"/>
            <a:ext cx="10311391" cy="5218169"/>
          </a:xfrm>
          <a:prstGeom prst="rect">
            <a:avLst/>
          </a:prstGeom>
        </p:spPr>
      </p:pic>
    </p:spTree>
    <p:extLst>
      <p:ext uri="{BB962C8B-B14F-4D97-AF65-F5344CB8AC3E}">
        <p14:creationId xmlns:p14="http://schemas.microsoft.com/office/powerpoint/2010/main" val="1268933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F7BC5-E183-2F4D-BC8D-2C69A220292B}"/>
              </a:ext>
            </a:extLst>
          </p:cNvPr>
          <p:cNvSpPr>
            <a:spLocks noGrp="1"/>
          </p:cNvSpPr>
          <p:nvPr>
            <p:ph type="title"/>
          </p:nvPr>
        </p:nvSpPr>
        <p:spPr/>
        <p:txBody>
          <a:bodyPr/>
          <a:lstStyle/>
          <a:p>
            <a:r>
              <a:rPr lang="en-US" dirty="0">
                <a:solidFill>
                  <a:schemeClr val="accent3">
                    <a:lumMod val="25000"/>
                  </a:schemeClr>
                </a:solidFill>
                <a:latin typeface="Abadi"/>
              </a:rPr>
              <a:t>Content-based Recommender System using Unsupervised Learning</a:t>
            </a:r>
            <a:endParaRPr lang="en-US" dirty="0"/>
          </a:p>
        </p:txBody>
      </p:sp>
      <p:grpSp>
        <p:nvGrpSpPr>
          <p:cNvPr id="6" name="Group 5">
            <a:extLst>
              <a:ext uri="{FF2B5EF4-FFF2-40B4-BE49-F238E27FC236}">
                <a16:creationId xmlns:a16="http://schemas.microsoft.com/office/drawing/2014/main" id="{3E5A2644-0171-6540-A231-9FCA3C81BFE2}"/>
              </a:ext>
            </a:extLst>
          </p:cNvPr>
          <p:cNvGrpSpPr/>
          <p:nvPr/>
        </p:nvGrpSpPr>
        <p:grpSpPr>
          <a:xfrm>
            <a:off x="10108253" y="4562475"/>
            <a:ext cx="1777449" cy="1936444"/>
            <a:chOff x="6518030" y="1903899"/>
            <a:chExt cx="1777449" cy="1936444"/>
          </a:xfrm>
        </p:grpSpPr>
        <p:grpSp>
          <p:nvGrpSpPr>
            <p:cNvPr id="11" name="Group 10">
              <a:extLst>
                <a:ext uri="{FF2B5EF4-FFF2-40B4-BE49-F238E27FC236}">
                  <a16:creationId xmlns:a16="http://schemas.microsoft.com/office/drawing/2014/main" id="{A41B8904-28C2-BB44-8166-C42C96ED6936}"/>
                </a:ext>
              </a:extLst>
            </p:cNvPr>
            <p:cNvGrpSpPr/>
            <p:nvPr/>
          </p:nvGrpSpPr>
          <p:grpSpPr>
            <a:xfrm>
              <a:off x="6580009" y="2268106"/>
              <a:ext cx="1530912" cy="1268847"/>
              <a:chOff x="6371670" y="1861616"/>
              <a:chExt cx="1530912" cy="1268847"/>
            </a:xfrm>
          </p:grpSpPr>
          <p:grpSp>
            <p:nvGrpSpPr>
              <p:cNvPr id="12" name="Group 11">
                <a:extLst>
                  <a:ext uri="{FF2B5EF4-FFF2-40B4-BE49-F238E27FC236}">
                    <a16:creationId xmlns:a16="http://schemas.microsoft.com/office/drawing/2014/main" id="{7636D0BA-2B52-A240-B7B8-0256F4E2A394}"/>
                  </a:ext>
                </a:extLst>
              </p:cNvPr>
              <p:cNvGrpSpPr/>
              <p:nvPr/>
            </p:nvGrpSpPr>
            <p:grpSpPr>
              <a:xfrm>
                <a:off x="6371670" y="2318149"/>
                <a:ext cx="812314" cy="812314"/>
                <a:chOff x="1306239" y="1551525"/>
                <a:chExt cx="2116181" cy="2116182"/>
              </a:xfrm>
              <a:noFill/>
            </p:grpSpPr>
            <p:sp>
              <p:nvSpPr>
                <p:cNvPr id="25" name="Oval 24">
                  <a:extLst>
                    <a:ext uri="{FF2B5EF4-FFF2-40B4-BE49-F238E27FC236}">
                      <a16:creationId xmlns:a16="http://schemas.microsoft.com/office/drawing/2014/main" id="{24F59816-7FAC-974F-A8D7-19B047D553D1}"/>
                    </a:ext>
                  </a:extLst>
                </p:cNvPr>
                <p:cNvSpPr/>
                <p:nvPr/>
              </p:nvSpPr>
              <p:spPr>
                <a:xfrm>
                  <a:off x="1306239" y="1551525"/>
                  <a:ext cx="2116181" cy="2116182"/>
                </a:xfrm>
                <a:prstGeom prst="ellips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C838075-FE41-3C47-B7F8-7CD30B06125D}"/>
                    </a:ext>
                  </a:extLst>
                </p:cNvPr>
                <p:cNvSpPr/>
                <p:nvPr/>
              </p:nvSpPr>
              <p:spPr>
                <a:xfrm>
                  <a:off x="2213298" y="2505733"/>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57CEC24-7385-FC49-A319-AB8C2130A10A}"/>
                    </a:ext>
                  </a:extLst>
                </p:cNvPr>
                <p:cNvSpPr/>
                <p:nvPr/>
              </p:nvSpPr>
              <p:spPr>
                <a:xfrm>
                  <a:off x="2505921" y="275701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4BC96BD4-7E7A-8445-86C6-6BF36139BBEF}"/>
                    </a:ext>
                  </a:extLst>
                </p:cNvPr>
                <p:cNvSpPr/>
                <p:nvPr/>
              </p:nvSpPr>
              <p:spPr>
                <a:xfrm>
                  <a:off x="2260449" y="1912727"/>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72FE188-017A-B643-9B83-F2A767174EFF}"/>
                    </a:ext>
                  </a:extLst>
                </p:cNvPr>
                <p:cNvSpPr/>
                <p:nvPr/>
              </p:nvSpPr>
              <p:spPr>
                <a:xfrm>
                  <a:off x="1796755" y="2744815"/>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A566CA9-49EE-AB41-83BE-DE726A76CE6A}"/>
                    </a:ext>
                  </a:extLst>
                </p:cNvPr>
                <p:cNvSpPr/>
                <p:nvPr/>
              </p:nvSpPr>
              <p:spPr>
                <a:xfrm>
                  <a:off x="2542075" y="312761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F5C28428-062D-E14C-82E6-DA94F7EF31AB}"/>
                    </a:ext>
                  </a:extLst>
                </p:cNvPr>
                <p:cNvSpPr/>
                <p:nvPr/>
              </p:nvSpPr>
              <p:spPr>
                <a:xfrm>
                  <a:off x="3074398" y="260267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769CEB11-DD69-474E-BBAE-8C10177D3C3F}"/>
                    </a:ext>
                  </a:extLst>
                </p:cNvPr>
                <p:cNvSpPr/>
                <p:nvPr/>
              </p:nvSpPr>
              <p:spPr>
                <a:xfrm>
                  <a:off x="2846933" y="2941322"/>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0E68BDB6-C52E-DD4A-B920-6CBEF8EE3F5F}"/>
                    </a:ext>
                  </a:extLst>
                </p:cNvPr>
                <p:cNvSpPr/>
                <p:nvPr/>
              </p:nvSpPr>
              <p:spPr>
                <a:xfrm>
                  <a:off x="2480245" y="2335703"/>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6BE7FA6-4444-D940-BE86-2E836B237A97}"/>
                    </a:ext>
                  </a:extLst>
                </p:cNvPr>
                <p:cNvSpPr/>
                <p:nvPr/>
              </p:nvSpPr>
              <p:spPr>
                <a:xfrm>
                  <a:off x="1360431" y="2433164"/>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53476B79-2F43-EC40-8768-FE48D7B6AA2E}"/>
                    </a:ext>
                  </a:extLst>
                </p:cNvPr>
                <p:cNvSpPr/>
                <p:nvPr/>
              </p:nvSpPr>
              <p:spPr>
                <a:xfrm>
                  <a:off x="2004522" y="3103028"/>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179D4550-5CE1-9E49-9733-CBA34FE0DD54}"/>
                  </a:ext>
                </a:extLst>
              </p:cNvPr>
              <p:cNvGrpSpPr/>
              <p:nvPr/>
            </p:nvGrpSpPr>
            <p:grpSpPr>
              <a:xfrm>
                <a:off x="7090268" y="1861616"/>
                <a:ext cx="812314" cy="812314"/>
                <a:chOff x="1306241" y="1551525"/>
                <a:chExt cx="2116182" cy="2116182"/>
              </a:xfrm>
              <a:noFill/>
            </p:grpSpPr>
            <p:sp>
              <p:nvSpPr>
                <p:cNvPr id="14" name="Oval 13">
                  <a:extLst>
                    <a:ext uri="{FF2B5EF4-FFF2-40B4-BE49-F238E27FC236}">
                      <a16:creationId xmlns:a16="http://schemas.microsoft.com/office/drawing/2014/main" id="{3EDBC5E1-AEE7-2A4C-9CCE-D6FE884FE831}"/>
                    </a:ext>
                  </a:extLst>
                </p:cNvPr>
                <p:cNvSpPr/>
                <p:nvPr/>
              </p:nvSpPr>
              <p:spPr>
                <a:xfrm>
                  <a:off x="1306241" y="1551525"/>
                  <a:ext cx="2116182" cy="2116182"/>
                </a:xfrm>
                <a:prstGeom prst="ellips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7DE73D3B-6172-AD4A-8114-5DA3984DA6B8}"/>
                    </a:ext>
                  </a:extLst>
                </p:cNvPr>
                <p:cNvSpPr/>
                <p:nvPr/>
              </p:nvSpPr>
              <p:spPr>
                <a:xfrm>
                  <a:off x="2213298" y="2505733"/>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962E44D-FBA1-D543-B29E-3BD27B00E509}"/>
                    </a:ext>
                  </a:extLst>
                </p:cNvPr>
                <p:cNvSpPr/>
                <p:nvPr/>
              </p:nvSpPr>
              <p:spPr>
                <a:xfrm>
                  <a:off x="2505921" y="275701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257EEC-3C03-0546-9ACD-4DCDB1819397}"/>
                    </a:ext>
                  </a:extLst>
                </p:cNvPr>
                <p:cNvSpPr/>
                <p:nvPr/>
              </p:nvSpPr>
              <p:spPr>
                <a:xfrm>
                  <a:off x="2260449" y="1912727"/>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8325B40-CC4B-6445-8AA8-D6AA369D34A4}"/>
                    </a:ext>
                  </a:extLst>
                </p:cNvPr>
                <p:cNvSpPr/>
                <p:nvPr/>
              </p:nvSpPr>
              <p:spPr>
                <a:xfrm>
                  <a:off x="1796755" y="2744815"/>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30369C21-DFFB-4B46-A1A5-A3B9B2BD5D3D}"/>
                    </a:ext>
                  </a:extLst>
                </p:cNvPr>
                <p:cNvSpPr/>
                <p:nvPr/>
              </p:nvSpPr>
              <p:spPr>
                <a:xfrm>
                  <a:off x="2542075" y="312761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4155E267-602E-DA43-8ADA-80A77E2F6BAA}"/>
                    </a:ext>
                  </a:extLst>
                </p:cNvPr>
                <p:cNvSpPr/>
                <p:nvPr/>
              </p:nvSpPr>
              <p:spPr>
                <a:xfrm>
                  <a:off x="3074398" y="2602676"/>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1EFCDA0-8E24-3F4E-9729-B109832A37F5}"/>
                    </a:ext>
                  </a:extLst>
                </p:cNvPr>
                <p:cNvSpPr/>
                <p:nvPr/>
              </p:nvSpPr>
              <p:spPr>
                <a:xfrm>
                  <a:off x="2846933" y="2941322"/>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D01B9D4C-4986-CE4F-AAC2-0B2B3DE03C87}"/>
                    </a:ext>
                  </a:extLst>
                </p:cNvPr>
                <p:cNvSpPr/>
                <p:nvPr/>
              </p:nvSpPr>
              <p:spPr>
                <a:xfrm>
                  <a:off x="2480245" y="2335703"/>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63D505A4-48AE-AC40-87FA-FC0E50F6B75A}"/>
                    </a:ext>
                  </a:extLst>
                </p:cNvPr>
                <p:cNvSpPr/>
                <p:nvPr/>
              </p:nvSpPr>
              <p:spPr>
                <a:xfrm>
                  <a:off x="1360431" y="2433164"/>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3F6A3959-23EF-B243-97DE-A3CBF9EE4626}"/>
                    </a:ext>
                  </a:extLst>
                </p:cNvPr>
                <p:cNvSpPr/>
                <p:nvPr/>
              </p:nvSpPr>
              <p:spPr>
                <a:xfrm>
                  <a:off x="2004522" y="3103028"/>
                  <a:ext cx="207767" cy="207767"/>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8" name="TextBox 7">
              <a:extLst>
                <a:ext uri="{FF2B5EF4-FFF2-40B4-BE49-F238E27FC236}">
                  <a16:creationId xmlns:a16="http://schemas.microsoft.com/office/drawing/2014/main" id="{D36FFD52-F70F-854D-8DC1-D1F09F5ACAD2}"/>
                </a:ext>
              </a:extLst>
            </p:cNvPr>
            <p:cNvSpPr txBox="1"/>
            <p:nvPr/>
          </p:nvSpPr>
          <p:spPr>
            <a:xfrm>
              <a:off x="6518030" y="3471011"/>
              <a:ext cx="1072730" cy="369332"/>
            </a:xfrm>
            <a:prstGeom prst="rect">
              <a:avLst/>
            </a:prstGeom>
            <a:noFill/>
          </p:spPr>
          <p:txBody>
            <a:bodyPr wrap="none" rtlCol="0">
              <a:spAutoFit/>
            </a:bodyPr>
            <a:lstStyle/>
            <a:p>
              <a:r>
                <a:rPr lang="en-US" dirty="0"/>
                <a:t>Cluster1</a:t>
              </a:r>
            </a:p>
          </p:txBody>
        </p:sp>
        <p:sp>
          <p:nvSpPr>
            <p:cNvPr id="9" name="TextBox 8">
              <a:extLst>
                <a:ext uri="{FF2B5EF4-FFF2-40B4-BE49-F238E27FC236}">
                  <a16:creationId xmlns:a16="http://schemas.microsoft.com/office/drawing/2014/main" id="{81858FD9-B27C-0C44-8B7A-44D908A27760}"/>
                </a:ext>
              </a:extLst>
            </p:cNvPr>
            <p:cNvSpPr txBox="1"/>
            <p:nvPr/>
          </p:nvSpPr>
          <p:spPr>
            <a:xfrm>
              <a:off x="7222749" y="1903899"/>
              <a:ext cx="1072730" cy="369332"/>
            </a:xfrm>
            <a:prstGeom prst="rect">
              <a:avLst/>
            </a:prstGeom>
            <a:noFill/>
          </p:spPr>
          <p:txBody>
            <a:bodyPr wrap="none" rtlCol="0">
              <a:spAutoFit/>
            </a:bodyPr>
            <a:lstStyle/>
            <a:p>
              <a:r>
                <a:rPr lang="en-US" dirty="0"/>
                <a:t>Cluster2</a:t>
              </a:r>
            </a:p>
          </p:txBody>
        </p:sp>
      </p:grpSp>
    </p:spTree>
    <p:extLst>
      <p:ext uri="{BB962C8B-B14F-4D97-AF65-F5344CB8AC3E}">
        <p14:creationId xmlns:p14="http://schemas.microsoft.com/office/powerpoint/2010/main" val="1348533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purl.org/dc/dcmitype/"/>
    <ds:schemaRef ds:uri="http://schemas.microsoft.com/office/2006/metadata/properties"/>
    <ds:schemaRef ds:uri="f80a141d-92ca-4d3d-9308-f7e7b1d44ce8"/>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 ds:uri="155be751-a274-42e8-93fb-f39d3b9bccc8"/>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10619</TotalTime>
  <Words>1744</Words>
  <Application>Microsoft Office PowerPoint</Application>
  <PresentationFormat>Widescreen</PresentationFormat>
  <Paragraphs>165</Paragraphs>
  <Slides>21</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Abadi</vt:lpstr>
      <vt:lpstr>Arial</vt:lpstr>
      <vt:lpstr>Calibri</vt:lpstr>
      <vt:lpstr>Custom Design</vt:lpstr>
      <vt:lpstr>PowerPoint Presentation</vt:lpstr>
      <vt:lpstr>PowerPoint Presentation</vt:lpstr>
      <vt:lpstr>PowerPoint Presentation</vt:lpstr>
      <vt:lpstr>Exploratory Data Analysis</vt:lpstr>
      <vt:lpstr>Course counts per genre</vt:lpstr>
      <vt:lpstr>Course enrollment distribution</vt:lpstr>
      <vt:lpstr>20 most popular courses</vt:lpstr>
      <vt:lpstr>Word cloud of course titles</vt:lpstr>
      <vt:lpstr>Content-based Recommender System using Unsupervised Learning</vt:lpstr>
      <vt:lpstr>Flowchart of content-based recommender system using user profile and course genres</vt:lpstr>
      <vt:lpstr>Evaluation results of user profile-based recommender system</vt:lpstr>
      <vt:lpstr>Flowchart of content-based recommender system using course similarity</vt:lpstr>
      <vt:lpstr>Evaluation results of course similarity based recommender system</vt:lpstr>
      <vt:lpstr>Flowchart of clustering-based recommender system</vt:lpstr>
      <vt:lpstr>Evaluation results of clustering-based recommender system</vt:lpstr>
      <vt:lpstr>Collaborative-filtering Recommender System using Supervised Learning</vt:lpstr>
      <vt:lpstr>Flowchart of KNN based recommender system</vt:lpstr>
      <vt:lpstr>Flowchart of NMF based recommender system</vt:lpstr>
      <vt:lpstr>Flowchart of Neural Network Embedding based recommender system</vt:lpstr>
      <vt:lpstr>Compare the performance of collaborative-filtering models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Kameron Scott</cp:lastModifiedBy>
  <cp:revision>484</cp:revision>
  <dcterms:created xsi:type="dcterms:W3CDTF">2021-04-29T18:58:34Z</dcterms:created>
  <dcterms:modified xsi:type="dcterms:W3CDTF">2024-10-29T02:45:08Z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